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a539f75-183f-8412-f009-a33725828318}">
          <p14:sldIdLst>
            <p14:sldId id="256"/>
            <p14:sldId id="257"/>
            <p14:sldId id="258"/>
            <p14:sldId id="259"/>
          </p14:sldIdLst>
        </p14:section>
        <p14:section name="Créer et partager" id="{f712af87-54ad-7a4a-274e-7da4895a83a9}">
          <p14:sldIdLst>
            <p14:sldId id="260"/>
            <p14:sldId id="261"/>
            <p14:sldId id="262"/>
            <p14:sldId id="263"/>
          </p14:sldIdLst>
        </p14:section>
        <p14:section name="Connecter et demander" id="{0909f0c3-9b6e-3d00-2331-200cdd1c24a1}">
          <p14:sldIdLst>
            <p14:sldId id="264"/>
            <p14:sldId id="265"/>
            <p14:sldId id="266"/>
          </p14:sldIdLst>
        </p14:section>
        <p14:section name="Cadre et suite" id="{bdb54bad-84ee-94f0-24dd-8165cc1fedea}">
          <p14:sldIdLst>
            <p14:sldId id="267"/>
            <p14:sldId id="268"/>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Objectif de cette présentation : que chacun sache ce qu'est un agent, ce qu'il peut faire seul dans l'app, comment demander l'intégration d'un agent développé par une équipe technique, et pourquoi ces étapes existent. Aucun prérequis technique.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message principal. Les deux premières façons sont en libre-service dans l'app web. La troisième demande une intervention, parce qu'on fait entrer dans l'app quelque chose de nouveau : c'est là qu'on vérifie la sécurité et les données.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de confiance essentiel pour l'équipe RH : un agent n'a pas de super-pouvoirs. Il voit ce que l'utilisateur voit, pas plus.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très grande majorité des utilisateurs n'a besoin que du niveau 1. Le niveau 2 se décide équipe par équipe, après une charte et une courte formation. C'est un levier pour réduire les délais, sans ouvrir la sécurité.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Démonstration possible en direct : 10 minutes suffisent pour créer l'agent FAQ télétravail. Insister sur les consignes de refus : c'est ce qui fait un agent fiable.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limite à expliquer clairement : l'utilisateur compose avec ce qui est en place. Pour ajouter du neuf, on passe par le circuit de demande, présenté plus loin.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quatre premiers agents peuvent démarrer dès le pilote. Dès qu'il s'agit de données personnelles individuelles (paie, dossiers), c'est un agent développé et l'avis du DPO est un préalable. Ne jamais copier des données personnelles dans un dossier partagé pour que l'agent les trouve.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partage est simple, mais validé. C'est ce qui garantit qu'un agent diffusé à des centaines de personnes a été relu : bonnes sources, bonnes consignes, bons destinataires. Délai habituel : un à deux jours ouvrés.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Exemple réel, déjà réalisé dans le projet de référence : l'agent de stock de l'équipe Supply vit dans son propre projet Google Cloud, et il est utilisé dans notre app et par un autre agent. Chaque équipe reste responsable de son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PM est le point d'entrée : il décrit le besoin. La checklist est courte et connue d'avance, ce qui rend le délai prévisible.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Réponse à une question fréquente : les équipes qui ont déjà des agents dans leur Agent Registry n'ont rien à refaire. Voies 1 et 2 : disponible le jour même. Voie 3 : la cible de gouvernance, avec Agent Gateway. Détail technique : docs/04 du projet 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Bénéfices à souligner : autonomie des métiers, réutilisation d'un bon agent par toutes les équipes, confiance de la sécurité et du DPO, rapidité pour les équipes habilitées.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 = réalise, A = approuve, C = consulté, I = informé. La feuille de route démarre petit avec l'équipe RH et deux agents pilotes.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Garder cette diapositive affichée pendant les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Conclure sur l'action : un atelier d'une heure et deux agents pilotes. Tout le reste est prêt : le cadre, le circuit de demande, la documentation.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rtlCol="0"/>
          <a:lstStyle>
            <a:lvl1pPr indent="0" marL="0">
              <a:buNone/>
              <a:defRPr lang="en-US" sz="1300" b="1" spc="15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1"/>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3"/>
                </a:solidFill>
              </a:rPr>
              <a:t>Gemini Enterprise · Les agents · Diffusion interne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MBRE">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rtlCol="0"/>
          <a:lstStyle>
            <a:lvl1pPr indent="0" marL="0">
              <a:buNone/>
              <a:defRPr lang="en-US" sz="1200" b="1" spc="150" kern="0" dirty="0">
                <a:solidFill>
                  <a:schemeClr val="accent6"/>
                </a:solidFill>
              </a:defRPr>
            </a:lvl1pPr>
          </a:lstStyle>
          <a:p>
            <a:pPr indent="0" marL="0">
              <a:buNone/>
            </a:pP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rtlCol="0"/>
          <a:lstStyle>
            <a:lvl1pPr algn="l" indent="0" marL="0">
              <a:buNone/>
              <a:defRPr lang="en-US" sz="3000" b="1" dirty="0">
                <a:solidFill>
                  <a:schemeClr val="bg1"/>
                </a:solidFill>
              </a:defRPr>
            </a:lvl1pPr>
          </a:lstStyle>
          <a:p>
            <a:pPr algn="l" indent="0" marL="0">
              <a:buNone/>
            </a:pPr>
            <a:endParaRPr lang="en-US" sz="3000" dirty="0"/>
          </a:p>
        </p:txBody>
      </p:sp>
      <p:sp>
        <p:nvSpPr>
          <p:cNvPr id="4" name="Text 0"/>
          <p:cNvSpPr/>
          <p:nvPr/>
        </p:nvSpPr>
        <p:spPr>
          <a:xfrm>
            <a:off x="548640" y="6446520"/>
            <a:ext cx="8229600" cy="274320"/>
          </a:xfrm>
          <a:prstGeom prst="rect">
            <a:avLst/>
          </a:prstGeom>
          <a:noFill/>
          <a:ln/>
        </p:spPr>
        <p:txBody>
          <a:bodyPr wrap="square" lIns="0" tIns="0" rIns="0" bIns="0" rtlCol="0" anchor="ctr"/>
          <a:lstStyle/>
          <a:p>
            <a:pPr indent="0" marL="0">
              <a:buNone/>
            </a:pPr>
            <a:r>
              <a:rPr lang="en-US" sz="1000" dirty="0">
                <a:solidFill>
                  <a:schemeClr val="accent6"/>
                </a:solidFill>
              </a:rPr>
              <a:t>Gemini Enterprise · Les agents · Diffusion interne</a:t>
            </a:r>
            <a:endParaRPr lang="en-US" sz="10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3.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188720"/>
            <a:ext cx="10058400" cy="365760"/>
          </a:xfrm>
          <a:prstGeom prst="rect">
            <a:avLst/>
          </a:prstGeom>
          <a:noFill/>
          <a:ln/>
        </p:spPr>
        <p:txBody>
          <a:bodyPr wrap="square" lIns="0" tIns="0" rIns="0" bIns="0" rtlCol="0"/>
          <a:lstStyle/>
          <a:p>
            <a:pPr indent="0" marL="0">
              <a:buNone/>
            </a:pPr>
            <a:r>
              <a:rPr lang="en-US" sz="1300" b="1" spc="150" kern="0" dirty="0">
                <a:solidFill>
                  <a:schemeClr val="accent6"/>
                </a:solidFill>
              </a:rPr>
              <a:t>POUR LES CHEFS DE PROJET ET L'ÉQUIPE RH · ACME</a:t>
            </a:r>
            <a:endParaRPr lang="en-US" sz="1300" dirty="0"/>
          </a:p>
        </p:txBody>
      </p:sp>
      <p:sp>
        <p:nvSpPr>
          <p:cNvPr id="3" name="Text 0"/>
          <p:cNvSpPr/>
          <p:nvPr>
            <p:ph idx="101" type="title" hasCustomPrompt="1"/>
          </p:nvPr>
        </p:nvSpPr>
        <p:spPr>
          <a:xfrm>
            <a:off x="548640" y="1691640"/>
            <a:ext cx="7315200" cy="1737360"/>
          </a:xfrm>
          <a:prstGeom prst="rect">
            <a:avLst/>
          </a:prstGeom>
          <a:noFill/>
          <a:ln/>
        </p:spPr>
        <p:txBody>
          <a:bodyPr wrap="square" lIns="0" tIns="0" rIns="0" bIns="0" rtlCol="0" anchor="t"/>
          <a:lstStyle/>
          <a:p>
            <a:pPr algn="l" indent="0" marL="0">
              <a:buNone/>
            </a:pPr>
            <a:r>
              <a:rPr lang="en-US" sz="4400" b="1" dirty="0">
                <a:solidFill>
                  <a:schemeClr val="bg1"/>
                </a:solidFill>
              </a:rPr>
              <a:t>Les agents dans Gemini Enterprise</a:t>
            </a:r>
            <a:endParaRPr lang="en-US" sz="4400" dirty="0"/>
          </a:p>
        </p:txBody>
      </p:sp>
      <p:sp>
        <p:nvSpPr>
          <p:cNvPr id="4" name="Text 0"/>
          <p:cNvSpPr/>
          <p:nvPr>
            <p:ph idx="102" type="body" hasCustomPrompt="1"/>
          </p:nvPr>
        </p:nvSpPr>
        <p:spPr>
          <a:xfrm>
            <a:off x="548640" y="3749040"/>
            <a:ext cx="6949440" cy="1097280"/>
          </a:xfrm>
          <a:prstGeom prst="rect">
            <a:avLst/>
          </a:prstGeom>
          <a:noFill/>
          <a:ln/>
        </p:spPr>
        <p:txBody>
          <a:bodyPr wrap="square" lIns="0" tIns="0" rIns="0" bIns="0" rtlCol="0" anchor="t"/>
          <a:lstStyle/>
          <a:p>
            <a:pPr algn="l" indent="0" marL="0">
              <a:buNone/>
            </a:pPr>
            <a:r>
              <a:rPr lang="en-US" sz="1800" dirty="0">
                <a:solidFill>
                  <a:schemeClr val="accent6"/>
                </a:solidFill>
              </a:rPr>
              <a:t>Ce que vous pouvez faire vous-même, ce que vous pouvez demander, comment ça marche, et pourquoi il y a un cadre.</a:t>
            </a:r>
            <a:endParaRPr lang="en-US" sz="1800" dirty="0"/>
          </a:p>
        </p:txBody>
      </p:sp>
      <p:sp>
        <p:nvSpPr>
          <p:cNvPr id="5" name="Text 3"/>
          <p:cNvSpPr txBox="1"/>
          <p:nvPr/>
        </p:nvSpPr>
        <p:spPr>
          <a:xfrm>
            <a:off x="548640" y="6035040"/>
            <a:ext cx="7315200" cy="274320"/>
          </a:xfrm>
          <a:prstGeom prst="rect">
            <a:avLst/>
          </a:prstGeom>
          <a:noFill/>
          <a:ln/>
        </p:spPr>
        <p:txBody>
          <a:bodyPr wrap="square" lIns="0" tIns="0" rIns="0" bIns="0" rtlCol="0" anchor="t"/>
          <a:lstStyle/>
          <a:p>
            <a:pPr indent="0" marL="0">
              <a:buNone/>
            </a:pPr>
            <a:r>
              <a:rPr lang="en-US" sz="1200" dirty="0">
                <a:solidFill>
                  <a:schemeClr val="accent6"/>
                </a:solidFill>
              </a:rPr>
              <a:t>Octobre 2026 · v1.0 · Diffusion interne</a:t>
            </a:r>
            <a:endParaRPr lang="en-US" sz="1200" dirty="0"/>
          </a:p>
        </p:txBody>
      </p:sp>
      <p:sp>
        <p:nvSpPr>
          <p:cNvPr id="6" name="Shape 4"/>
          <p:cNvSpPr/>
          <p:nvPr/>
        </p:nvSpPr>
        <p:spPr>
          <a:xfrm>
            <a:off x="8229600" y="4754880"/>
            <a:ext cx="1097280" cy="1005840"/>
          </a:xfrm>
          <a:prstGeom prst="rect">
            <a:avLst/>
          </a:prstGeom>
          <a:solidFill>
            <a:schemeClr val="accent1"/>
          </a:solidFill>
          <a:ln/>
        </p:spPr>
      </p:sp>
      <p:sp>
        <p:nvSpPr>
          <p:cNvPr id="7" name="Text 5"/>
          <p:cNvSpPr txBox="1"/>
          <p:nvPr/>
        </p:nvSpPr>
        <p:spPr>
          <a:xfrm>
            <a:off x="8229600" y="4846320"/>
            <a:ext cx="1097280" cy="365760"/>
          </a:xfrm>
          <a:prstGeom prst="rect">
            <a:avLst/>
          </a:prstGeom>
          <a:noFill/>
          <a:ln/>
        </p:spPr>
        <p:txBody>
          <a:bodyPr wrap="square" lIns="0" tIns="0" rIns="0" bIns="0" rtlCol="0" anchor="t"/>
          <a:lstStyle/>
          <a:p>
            <a:pPr algn="ctr" indent="0" marL="0">
              <a:buNone/>
            </a:pPr>
            <a:r>
              <a:rPr lang="en-US" sz="1800" b="1" dirty="0">
                <a:solidFill>
                  <a:schemeClr val="bg1"/>
                </a:solidFill>
              </a:rPr>
              <a:t>1</a:t>
            </a:r>
            <a:endParaRPr lang="en-US" sz="1800" dirty="0"/>
          </a:p>
        </p:txBody>
      </p:sp>
      <p:sp>
        <p:nvSpPr>
          <p:cNvPr id="8" name="Text 6"/>
          <p:cNvSpPr txBox="1"/>
          <p:nvPr/>
        </p:nvSpPr>
        <p:spPr>
          <a:xfrm>
            <a:off x="8138160" y="5852160"/>
            <a:ext cx="1280160" cy="274320"/>
          </a:xfrm>
          <a:prstGeom prst="rect">
            <a:avLst/>
          </a:prstGeom>
          <a:noFill/>
          <a:ln/>
        </p:spPr>
        <p:txBody>
          <a:bodyPr wrap="square" lIns="0" tIns="0" rIns="0" bIns="0" rtlCol="0" anchor="t"/>
          <a:lstStyle/>
          <a:p>
            <a:pPr algn="ctr" indent="0" marL="0">
              <a:buNone/>
            </a:pPr>
            <a:r>
              <a:rPr lang="en-US" sz="1100" dirty="0">
                <a:solidFill>
                  <a:schemeClr val="accent6"/>
                </a:solidFill>
              </a:rPr>
              <a:t>Vous créez</a:t>
            </a:r>
            <a:endParaRPr lang="en-US" sz="1100" dirty="0"/>
          </a:p>
        </p:txBody>
      </p:sp>
      <p:sp>
        <p:nvSpPr>
          <p:cNvPr id="9" name="Shape 7"/>
          <p:cNvSpPr/>
          <p:nvPr/>
        </p:nvSpPr>
        <p:spPr>
          <a:xfrm>
            <a:off x="9418320" y="3931920"/>
            <a:ext cx="1097280" cy="1828800"/>
          </a:xfrm>
          <a:prstGeom prst="rect">
            <a:avLst/>
          </a:prstGeom>
          <a:solidFill>
            <a:schemeClr val="accent2"/>
          </a:solidFill>
          <a:ln/>
        </p:spPr>
      </p:sp>
      <p:sp>
        <p:nvSpPr>
          <p:cNvPr id="10" name="Text 8"/>
          <p:cNvSpPr txBox="1"/>
          <p:nvPr/>
        </p:nvSpPr>
        <p:spPr>
          <a:xfrm>
            <a:off x="9418320" y="4023360"/>
            <a:ext cx="1097280" cy="365760"/>
          </a:xfrm>
          <a:prstGeom prst="rect">
            <a:avLst/>
          </a:prstGeom>
          <a:noFill/>
          <a:ln/>
        </p:spPr>
        <p:txBody>
          <a:bodyPr wrap="square" lIns="0" tIns="0" rIns="0" bIns="0" rtlCol="0" anchor="t"/>
          <a:lstStyle/>
          <a:p>
            <a:pPr algn="ctr" indent="0" marL="0">
              <a:buNone/>
            </a:pPr>
            <a:r>
              <a:rPr lang="en-US" sz="1800" b="1" dirty="0">
                <a:solidFill>
                  <a:schemeClr val="bg1"/>
                </a:solidFill>
              </a:rPr>
              <a:t>2</a:t>
            </a:r>
            <a:endParaRPr lang="en-US" sz="1800" dirty="0"/>
          </a:p>
        </p:txBody>
      </p:sp>
      <p:sp>
        <p:nvSpPr>
          <p:cNvPr id="11" name="Text 9"/>
          <p:cNvSpPr txBox="1"/>
          <p:nvPr/>
        </p:nvSpPr>
        <p:spPr>
          <a:xfrm>
            <a:off x="9326880" y="5852160"/>
            <a:ext cx="1280160" cy="274320"/>
          </a:xfrm>
          <a:prstGeom prst="rect">
            <a:avLst/>
          </a:prstGeom>
          <a:noFill/>
          <a:ln/>
        </p:spPr>
        <p:txBody>
          <a:bodyPr wrap="square" lIns="0" tIns="0" rIns="0" bIns="0" rtlCol="0" anchor="t"/>
          <a:lstStyle/>
          <a:p>
            <a:pPr algn="ctr" indent="0" marL="0">
              <a:buNone/>
            </a:pPr>
            <a:r>
              <a:rPr lang="en-US" sz="1100" dirty="0">
                <a:solidFill>
                  <a:schemeClr val="accent6"/>
                </a:solidFill>
              </a:rPr>
              <a:t>Vous réutilisez</a:t>
            </a:r>
            <a:endParaRPr lang="en-US" sz="1100" dirty="0"/>
          </a:p>
        </p:txBody>
      </p:sp>
      <p:sp>
        <p:nvSpPr>
          <p:cNvPr id="12" name="Shape 10"/>
          <p:cNvSpPr/>
          <p:nvPr/>
        </p:nvSpPr>
        <p:spPr>
          <a:xfrm>
            <a:off x="10607040" y="3108960"/>
            <a:ext cx="1097280" cy="2651760"/>
          </a:xfrm>
          <a:prstGeom prst="rect">
            <a:avLst/>
          </a:prstGeom>
          <a:solidFill>
            <a:schemeClr val="accent5"/>
          </a:solidFill>
          <a:ln/>
        </p:spPr>
      </p:sp>
      <p:sp>
        <p:nvSpPr>
          <p:cNvPr id="13" name="Text 11"/>
          <p:cNvSpPr txBox="1"/>
          <p:nvPr/>
        </p:nvSpPr>
        <p:spPr>
          <a:xfrm>
            <a:off x="10607040" y="3200400"/>
            <a:ext cx="1097280" cy="365760"/>
          </a:xfrm>
          <a:prstGeom prst="rect">
            <a:avLst/>
          </a:prstGeom>
          <a:noFill/>
          <a:ln/>
        </p:spPr>
        <p:txBody>
          <a:bodyPr wrap="square" lIns="0" tIns="0" rIns="0" bIns="0" rtlCol="0" anchor="t"/>
          <a:lstStyle/>
          <a:p>
            <a:pPr algn="ctr" indent="0" marL="0">
              <a:buNone/>
            </a:pPr>
            <a:r>
              <a:rPr lang="en-US" sz="1800" b="1" dirty="0">
                <a:solidFill>
                  <a:schemeClr val="bg1"/>
                </a:solidFill>
              </a:rPr>
              <a:t>3</a:t>
            </a:r>
            <a:endParaRPr lang="en-US" sz="1800" dirty="0"/>
          </a:p>
        </p:txBody>
      </p:sp>
      <p:sp>
        <p:nvSpPr>
          <p:cNvPr id="14" name="Text 12"/>
          <p:cNvSpPr txBox="1"/>
          <p:nvPr/>
        </p:nvSpPr>
        <p:spPr>
          <a:xfrm>
            <a:off x="10515600" y="5852160"/>
            <a:ext cx="1280160" cy="274320"/>
          </a:xfrm>
          <a:prstGeom prst="rect">
            <a:avLst/>
          </a:prstGeom>
          <a:noFill/>
          <a:ln/>
        </p:spPr>
        <p:txBody>
          <a:bodyPr wrap="square" lIns="0" tIns="0" rIns="0" bIns="0" rtlCol="0" anchor="t"/>
          <a:lstStyle/>
          <a:p>
            <a:pPr algn="ctr" indent="0" marL="0">
              <a:buNone/>
            </a:pPr>
            <a:r>
              <a:rPr lang="en-US" sz="1100" dirty="0">
                <a:solidFill>
                  <a:schemeClr val="accent6"/>
                </a:solidFill>
              </a:rPr>
              <a:t>On connecte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SYNTHÈSE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Trois façons d'avoir un agent</a:t>
            </a:r>
            <a:endParaRPr lang="en-US" sz="3000" dirty="0"/>
          </a:p>
        </p:txBody>
      </p:sp>
      <p:sp>
        <p:nvSpPr>
          <p:cNvPr id="4" name="Shape 2"/>
          <p:cNvSpPr/>
          <p:nvPr/>
        </p:nvSpPr>
        <p:spPr>
          <a:xfrm>
            <a:off x="548640" y="1417320"/>
            <a:ext cx="3576218" cy="3840480"/>
          </a:xfrm>
          <a:prstGeom prst="roundRect">
            <a:avLst>
              <a:gd name="adj" fmla="val 2046"/>
            </a:avLst>
          </a:prstGeom>
          <a:solidFill>
            <a:schemeClr val="bg2"/>
          </a:solidFill>
          <a:ln/>
        </p:spPr>
      </p:sp>
      <p:sp>
        <p:nvSpPr>
          <p:cNvPr id="5" name="Shape 3"/>
          <p:cNvSpPr/>
          <p:nvPr/>
        </p:nvSpPr>
        <p:spPr>
          <a:xfrm>
            <a:off x="548640" y="1417320"/>
            <a:ext cx="3576218" cy="109728"/>
          </a:xfrm>
          <a:prstGeom prst="rect">
            <a:avLst/>
          </a:prstGeom>
          <a:solidFill>
            <a:schemeClr val="accent1"/>
          </a:solidFill>
          <a:ln/>
        </p:spPr>
      </p:sp>
      <p:sp>
        <p:nvSpPr>
          <p:cNvPr id="6" name="Shape 4"/>
          <p:cNvSpPr/>
          <p:nvPr/>
        </p:nvSpPr>
        <p:spPr>
          <a:xfrm>
            <a:off x="777240" y="1737360"/>
            <a:ext cx="548640" cy="548640"/>
          </a:xfrm>
          <a:prstGeom prst="ellipse">
            <a:avLst/>
          </a:prstGeom>
          <a:solidFill>
            <a:schemeClr val="accent1"/>
          </a:solidFill>
          <a:ln/>
        </p:spPr>
      </p:sp>
      <p:sp>
        <p:nvSpPr>
          <p:cNvPr id="7" name="Text 5"/>
          <p:cNvSpPr txBox="1"/>
          <p:nvPr/>
        </p:nvSpPr>
        <p:spPr>
          <a:xfrm>
            <a:off x="777240" y="17373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63040" y="17373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Vous le créez</a:t>
            </a:r>
            <a:endParaRPr lang="en-US" sz="1800" dirty="0"/>
          </a:p>
        </p:txBody>
      </p:sp>
      <p:sp>
        <p:nvSpPr>
          <p:cNvPr id="9" name="Text 7"/>
          <p:cNvSpPr txBox="1"/>
          <p:nvPr/>
        </p:nvSpPr>
        <p:spPr>
          <a:xfrm>
            <a:off x="777240" y="2468880"/>
            <a:ext cx="3119018" cy="2011680"/>
          </a:xfrm>
          <a:prstGeom prst="rect">
            <a:avLst/>
          </a:prstGeom>
          <a:noFill/>
          <a:ln/>
        </p:spPr>
        <p:txBody>
          <a:bodyPr wrap="square" lIns="0" tIns="0" rIns="0" bIns="0" rtlCol="0" anchor="t"/>
          <a:lstStyle/>
          <a:p>
            <a:pPr indent="0" marL="0">
              <a:buNone/>
            </a:pPr>
            <a:r>
              <a:rPr lang="en-US" sz="1400" dirty="0">
                <a:solidFill>
                  <a:schemeClr val="tx1"/>
                </a:solidFill>
              </a:rPr>
              <a:t>Dans l'app, sans code : vous décrivez ce que vous voulez, choisissez les sources, testez, partagez.</a:t>
            </a:r>
            <a:endParaRPr lang="en-US" sz="1400" dirty="0"/>
          </a:p>
        </p:txBody>
      </p:sp>
      <p:sp>
        <p:nvSpPr>
          <p:cNvPr id="10" name="Text 8"/>
          <p:cNvSpPr txBox="1"/>
          <p:nvPr/>
        </p:nvSpPr>
        <p:spPr>
          <a:xfrm>
            <a:off x="777240" y="4572000"/>
            <a:ext cx="3119018" cy="548640"/>
          </a:xfrm>
          <a:prstGeom prst="rect">
            <a:avLst/>
          </a:prstGeom>
          <a:noFill/>
          <a:ln/>
        </p:spPr>
        <p:txBody>
          <a:bodyPr wrap="square" lIns="0" tIns="0" rIns="0" bIns="0" rtlCol="0" anchor="t"/>
          <a:lstStyle/>
          <a:p>
            <a:pPr indent="0" marL="0">
              <a:buNone/>
            </a:pPr>
            <a:r>
              <a:rPr lang="en-US" sz="1300" b="1" dirty="0">
                <a:solidFill>
                  <a:schemeClr val="accent1"/>
                </a:solidFill>
              </a:rPr>
              <a:t>Quelques minutes · vous</a:t>
            </a:r>
            <a:endParaRPr lang="en-US" sz="1300" dirty="0"/>
          </a:p>
        </p:txBody>
      </p:sp>
      <p:sp>
        <p:nvSpPr>
          <p:cNvPr id="11" name="Shape 9"/>
          <p:cNvSpPr/>
          <p:nvPr/>
        </p:nvSpPr>
        <p:spPr>
          <a:xfrm>
            <a:off x="4307738" y="1417320"/>
            <a:ext cx="3576218" cy="3840480"/>
          </a:xfrm>
          <a:prstGeom prst="roundRect">
            <a:avLst>
              <a:gd name="adj" fmla="val 2046"/>
            </a:avLst>
          </a:prstGeom>
          <a:solidFill>
            <a:schemeClr val="bg2"/>
          </a:solidFill>
          <a:ln/>
        </p:spPr>
      </p:sp>
      <p:sp>
        <p:nvSpPr>
          <p:cNvPr id="12" name="Shape 10"/>
          <p:cNvSpPr/>
          <p:nvPr/>
        </p:nvSpPr>
        <p:spPr>
          <a:xfrm>
            <a:off x="4307738" y="1417320"/>
            <a:ext cx="3576218" cy="109728"/>
          </a:xfrm>
          <a:prstGeom prst="rect">
            <a:avLst/>
          </a:prstGeom>
          <a:solidFill>
            <a:schemeClr val="accent2"/>
          </a:solidFill>
          <a:ln/>
        </p:spPr>
      </p:sp>
      <p:sp>
        <p:nvSpPr>
          <p:cNvPr id="13" name="Shape 11"/>
          <p:cNvSpPr/>
          <p:nvPr/>
        </p:nvSpPr>
        <p:spPr>
          <a:xfrm>
            <a:off x="4536338" y="1737360"/>
            <a:ext cx="548640" cy="548640"/>
          </a:xfrm>
          <a:prstGeom prst="ellipse">
            <a:avLst/>
          </a:prstGeom>
          <a:solidFill>
            <a:schemeClr val="accent2"/>
          </a:solidFill>
          <a:ln/>
        </p:spPr>
      </p:sp>
      <p:sp>
        <p:nvSpPr>
          <p:cNvPr id="14" name="Text 12"/>
          <p:cNvSpPr txBox="1"/>
          <p:nvPr/>
        </p:nvSpPr>
        <p:spPr>
          <a:xfrm>
            <a:off x="4536338" y="17373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5" name="Text 13"/>
          <p:cNvSpPr txBox="1"/>
          <p:nvPr/>
        </p:nvSpPr>
        <p:spPr>
          <a:xfrm>
            <a:off x="5222138" y="17373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Vous en réutilisez un</a:t>
            </a:r>
            <a:endParaRPr lang="en-US" sz="1800" dirty="0"/>
          </a:p>
        </p:txBody>
      </p:sp>
      <p:sp>
        <p:nvSpPr>
          <p:cNvPr id="16" name="Text 14"/>
          <p:cNvSpPr txBox="1"/>
          <p:nvPr/>
        </p:nvSpPr>
        <p:spPr>
          <a:xfrm>
            <a:off x="4536338" y="2468880"/>
            <a:ext cx="3119018" cy="2011680"/>
          </a:xfrm>
          <a:prstGeom prst="rect">
            <a:avLst/>
          </a:prstGeom>
          <a:noFill/>
          <a:ln/>
        </p:spPr>
        <p:txBody>
          <a:bodyPr wrap="square" lIns="0" tIns="0" rIns="0" bIns="0" rtlCol="0" anchor="t"/>
          <a:lstStyle/>
          <a:p>
            <a:pPr indent="0" marL="0">
              <a:buNone/>
            </a:pPr>
            <a:r>
              <a:rPr lang="en-US" sz="1400" dirty="0">
                <a:solidFill>
                  <a:schemeClr val="tx1"/>
                </a:solidFill>
              </a:rPr>
              <a:t>Un agent déjà publié par une autre équipe devient une étape de votre propre agent.</a:t>
            </a:r>
            <a:endParaRPr lang="en-US" sz="1400" dirty="0"/>
          </a:p>
        </p:txBody>
      </p:sp>
      <p:sp>
        <p:nvSpPr>
          <p:cNvPr id="17" name="Text 15"/>
          <p:cNvSpPr txBox="1"/>
          <p:nvPr/>
        </p:nvSpPr>
        <p:spPr>
          <a:xfrm>
            <a:off x="4536338" y="4572000"/>
            <a:ext cx="3119018" cy="548640"/>
          </a:xfrm>
          <a:prstGeom prst="rect">
            <a:avLst/>
          </a:prstGeom>
          <a:noFill/>
          <a:ln/>
        </p:spPr>
        <p:txBody>
          <a:bodyPr wrap="square" lIns="0" tIns="0" rIns="0" bIns="0" rtlCol="0" anchor="t"/>
          <a:lstStyle/>
          <a:p>
            <a:pPr indent="0" marL="0">
              <a:buNone/>
            </a:pPr>
            <a:r>
              <a:rPr lang="en-US" sz="1300" b="1" dirty="0">
                <a:solidFill>
                  <a:schemeClr val="accent2"/>
                </a:solidFill>
              </a:rPr>
              <a:t>Immédiat · vous</a:t>
            </a:r>
            <a:endParaRPr lang="en-US" sz="1300" dirty="0"/>
          </a:p>
        </p:txBody>
      </p:sp>
      <p:sp>
        <p:nvSpPr>
          <p:cNvPr id="18" name="Shape 16"/>
          <p:cNvSpPr/>
          <p:nvPr/>
        </p:nvSpPr>
        <p:spPr>
          <a:xfrm>
            <a:off x="8066837" y="1417320"/>
            <a:ext cx="3576218" cy="3840480"/>
          </a:xfrm>
          <a:prstGeom prst="roundRect">
            <a:avLst>
              <a:gd name="adj" fmla="val 2046"/>
            </a:avLst>
          </a:prstGeom>
          <a:solidFill>
            <a:schemeClr val="bg2"/>
          </a:solidFill>
          <a:ln/>
        </p:spPr>
      </p:sp>
      <p:sp>
        <p:nvSpPr>
          <p:cNvPr id="19" name="Shape 17"/>
          <p:cNvSpPr/>
          <p:nvPr/>
        </p:nvSpPr>
        <p:spPr>
          <a:xfrm>
            <a:off x="8066837" y="1417320"/>
            <a:ext cx="3576218" cy="109728"/>
          </a:xfrm>
          <a:prstGeom prst="rect">
            <a:avLst/>
          </a:prstGeom>
          <a:solidFill>
            <a:schemeClr val="accent5"/>
          </a:solidFill>
          <a:ln/>
        </p:spPr>
      </p:sp>
      <p:sp>
        <p:nvSpPr>
          <p:cNvPr id="20" name="Shape 18"/>
          <p:cNvSpPr/>
          <p:nvPr/>
        </p:nvSpPr>
        <p:spPr>
          <a:xfrm>
            <a:off x="8295437" y="1737360"/>
            <a:ext cx="548640" cy="548640"/>
          </a:xfrm>
          <a:prstGeom prst="ellipse">
            <a:avLst/>
          </a:prstGeom>
          <a:solidFill>
            <a:schemeClr val="accent5"/>
          </a:solidFill>
          <a:ln/>
        </p:spPr>
      </p:sp>
      <p:sp>
        <p:nvSpPr>
          <p:cNvPr id="21" name="Text 19"/>
          <p:cNvSpPr txBox="1"/>
          <p:nvPr/>
        </p:nvSpPr>
        <p:spPr>
          <a:xfrm>
            <a:off x="8295437" y="17373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2" name="Text 20"/>
          <p:cNvSpPr txBox="1"/>
          <p:nvPr/>
        </p:nvSpPr>
        <p:spPr>
          <a:xfrm>
            <a:off x="8981237" y="17373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On connecte le vôtre</a:t>
            </a:r>
            <a:endParaRPr lang="en-US" sz="1800" dirty="0"/>
          </a:p>
        </p:txBody>
      </p:sp>
      <p:sp>
        <p:nvSpPr>
          <p:cNvPr id="23" name="Text 21"/>
          <p:cNvSpPr txBox="1"/>
          <p:nvPr/>
        </p:nvSpPr>
        <p:spPr>
          <a:xfrm>
            <a:off x="8295437" y="2468880"/>
            <a:ext cx="3119018" cy="2011680"/>
          </a:xfrm>
          <a:prstGeom prst="rect">
            <a:avLst/>
          </a:prstGeom>
          <a:noFill/>
          <a:ln/>
        </p:spPr>
        <p:txBody>
          <a:bodyPr wrap="square" lIns="0" tIns="0" rIns="0" bIns="0" rtlCol="0" anchor="t"/>
          <a:lstStyle/>
          <a:p>
            <a:pPr indent="0" marL="0">
              <a:buNone/>
            </a:pPr>
            <a:r>
              <a:rPr lang="en-US" sz="1400" dirty="0">
                <a:solidFill>
                  <a:schemeClr val="tx1"/>
                </a:solidFill>
              </a:rPr>
              <a:t>Un agent développé par une équipe technique, hébergé ailleurs, est branché dans l'app.</a:t>
            </a:r>
            <a:endParaRPr lang="en-US" sz="1400" dirty="0"/>
          </a:p>
        </p:txBody>
      </p:sp>
      <p:sp>
        <p:nvSpPr>
          <p:cNvPr id="24" name="Text 22"/>
          <p:cNvSpPr txBox="1"/>
          <p:nvPr/>
        </p:nvSpPr>
        <p:spPr>
          <a:xfrm>
            <a:off x="8295437" y="4572000"/>
            <a:ext cx="3119018" cy="548640"/>
          </a:xfrm>
          <a:prstGeom prst="rect">
            <a:avLst/>
          </a:prstGeom>
          <a:noFill/>
          <a:ln/>
        </p:spPr>
        <p:txBody>
          <a:bodyPr wrap="square" lIns="0" tIns="0" rIns="0" bIns="0" rtlCol="0" anchor="t"/>
          <a:lstStyle/>
          <a:p>
            <a:pPr indent="0" marL="0">
              <a:buNone/>
            </a:pPr>
            <a:r>
              <a:rPr lang="en-US" sz="1300" b="1" dirty="0">
                <a:solidFill>
                  <a:schemeClr val="accent5"/>
                </a:solidFill>
              </a:rPr>
              <a:t>Quelques jours · équipe habilitée</a:t>
            </a:r>
            <a:endParaRPr lang="en-US" sz="1300" dirty="0"/>
          </a:p>
        </p:txBody>
      </p:sp>
      <p:sp>
        <p:nvSpPr>
          <p:cNvPr id="25" name="Shape 23"/>
          <p:cNvSpPr/>
          <p:nvPr/>
        </p:nvSpPr>
        <p:spPr>
          <a:xfrm>
            <a:off x="548640" y="5486400"/>
            <a:ext cx="11094415" cy="685800"/>
          </a:xfrm>
          <a:prstGeom prst="roundRect">
            <a:avLst>
              <a:gd name="adj" fmla="val 10667"/>
            </a:avLst>
          </a:prstGeom>
          <a:solidFill>
            <a:schemeClr val="bg2"/>
          </a:solidFill>
          <a:ln/>
        </p:spPr>
      </p:sp>
      <p:sp>
        <p:nvSpPr>
          <p:cNvPr id="26" name="Text 24"/>
          <p:cNvSpPr txBox="1"/>
          <p:nvPr/>
        </p:nvSpPr>
        <p:spPr>
          <a:xfrm>
            <a:off x="777240" y="5623560"/>
            <a:ext cx="10637215" cy="411480"/>
          </a:xfrm>
          <a:prstGeom prst="rect">
            <a:avLst/>
          </a:prstGeom>
          <a:noFill/>
          <a:ln/>
        </p:spPr>
        <p:txBody>
          <a:bodyPr wrap="square" lIns="0" tIns="0" rIns="0" bIns="0" rtlCol="0" anchor="ctr"/>
          <a:lstStyle/>
          <a:p>
            <a:pPr indent="0" marL="0">
              <a:buNone/>
            </a:pPr>
            <a:r>
              <a:rPr lang="en-US" sz="1500" dirty="0">
                <a:solidFill>
                  <a:schemeClr val="tx2"/>
                </a:solidFill>
              </a:rPr>
              <a:t>La règle simple : composer, c'est libre ; connecter, c'est encadré.</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COMPRENDRE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Qu'est-ce qu'un agent ?</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2011680"/>
                <a:gridCol w="3931920"/>
                <a:gridCol w="5148072"/>
              </a:tblGrid>
              <a:tr h="0">
                <a:tc>
                  <a:txBody>
                    <a:bodyPr/>
                    <a:lstStyle/>
                    <a:p>
                      <a:pPr indent="0" marL="0">
                        <a:buNone/>
                      </a:pP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500" b="1" dirty="0">
                          <a:solidFill>
                            <a:schemeClr val="bg1"/>
                          </a:solidFill>
                        </a:rPr>
                        <a:t>L'assistant</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500" b="1" dirty="0">
                          <a:solidFill>
                            <a:schemeClr val="bg1"/>
                          </a:solidFill>
                        </a:rPr>
                        <a:t>Un agent</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500" b="1" dirty="0">
                          <a:solidFill>
                            <a:schemeClr val="tx1"/>
                          </a:solidFill>
                        </a:rPr>
                        <a:t>Mission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Tout sujet</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Une tâche précise (ex. politique de télétravail)</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Sources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Tout ce à quoi vous avez accès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Seulement les sources choisies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500" b="1" dirty="0">
                          <a:solidFill>
                            <a:schemeClr val="tx1"/>
                          </a:solidFill>
                        </a:rPr>
                        <a:t>Consignes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Générales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Ton, format, étapes, limites définies une fois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Régularité</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À la demande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À la demande, ou planifié (chaque lundi)</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500" b="1" dirty="0">
                          <a:solidFill>
                            <a:schemeClr val="tx1"/>
                          </a:solidFill>
                        </a:rPr>
                        <a:t>Partage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Partagé à une équipe : mêmes réponses pour tous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5" name="Shape 2"/>
          <p:cNvSpPr/>
          <p:nvPr/>
        </p:nvSpPr>
        <p:spPr>
          <a:xfrm>
            <a:off x="548640" y="4846320"/>
            <a:ext cx="11094415" cy="1097280"/>
          </a:xfrm>
          <a:prstGeom prst="roundRect">
            <a:avLst>
              <a:gd name="adj" fmla="val 6667"/>
            </a:avLst>
          </a:prstGeom>
          <a:solidFill>
            <a:srgbClr val="E8F3EC"/>
          </a:solidFill>
          <a:ln/>
        </p:spPr>
      </p:sp>
      <p:sp>
        <p:nvSpPr>
          <p:cNvPr id="6" name="Text 3"/>
          <p:cNvSpPr txBox="1"/>
          <p:nvPr/>
        </p:nvSpPr>
        <p:spPr>
          <a:xfrm>
            <a:off x="777240" y="4983480"/>
            <a:ext cx="10637215" cy="822960"/>
          </a:xfrm>
          <a:prstGeom prst="rect">
            <a:avLst/>
          </a:prstGeom>
          <a:noFill/>
          <a:ln/>
        </p:spPr>
        <p:txBody>
          <a:bodyPr wrap="square" lIns="0" tIns="0" rIns="0" bIns="0" rtlCol="0" anchor="ctr"/>
          <a:lstStyle/>
          <a:p>
            <a:pPr indent="0" marL="0">
              <a:buNone/>
            </a:pPr>
            <a:r>
              <a:rPr lang="en-US" sz="1500" dirty="0">
                <a:solidFill>
                  <a:schemeClr val="accent5"/>
                </a:solidFill>
              </a:rPr>
              <a:t>Un agent cherche avec les droits de la personne qui l'utilise. Un collègue sans accès à un dossier RH n'y aura pas accès en passant par un agent.</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QUI PEUT FAIRE QUOI</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Trois niveaux d'autonomie</a:t>
            </a:r>
            <a:endParaRPr lang="en-US" sz="30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1645920"/>
                <a:gridCol w="3200400"/>
                <a:gridCol w="3291840"/>
                <a:gridCol w="2953512"/>
              </a:tblGrid>
              <a:tr h="0">
                <a:tc>
                  <a:txBody>
                    <a:bodyPr/>
                    <a:lstStyle/>
                    <a:p>
                      <a:pPr indent="0" marL="0">
                        <a:buNone/>
                      </a:pP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1 · Utilisateur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2 · Équipe habilitée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3 · Administrateur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Qui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Tout collaborateur de l'app</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2-3 équipes techniques certifiées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Équipe plateforme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Où</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App web</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App web + console Google Cloud</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Console Google Cloud</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Peut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Créer sans code, réutiliser, partager (validé)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Connecter SES agents développés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Tout : sources, outils, sécurité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Ne peut pas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Brancher un agent ou outil externe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Toucher à la sécurité de l'app</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Délai</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Minutes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Heures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Jours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5" name="Shape 2"/>
          <p:cNvSpPr/>
          <p:nvPr/>
        </p:nvSpPr>
        <p:spPr>
          <a:xfrm>
            <a:off x="548640" y="4983480"/>
            <a:ext cx="11094415" cy="1005840"/>
          </a:xfrm>
          <a:prstGeom prst="roundRect">
            <a:avLst>
              <a:gd name="adj" fmla="val 7273"/>
            </a:avLst>
          </a:prstGeom>
          <a:solidFill>
            <a:schemeClr val="bg2"/>
          </a:solidFill>
          <a:ln/>
        </p:spPr>
      </p:sp>
      <p:sp>
        <p:nvSpPr>
          <p:cNvPr id="6" name="Text 3"/>
          <p:cNvSpPr txBox="1"/>
          <p:nvPr/>
        </p:nvSpPr>
        <p:spPr>
          <a:xfrm>
            <a:off x="777240" y="5120640"/>
            <a:ext cx="10637215" cy="731520"/>
          </a:xfrm>
          <a:prstGeom prst="rect">
            <a:avLst/>
          </a:prstGeom>
          <a:noFill/>
          <a:ln/>
        </p:spPr>
        <p:txBody>
          <a:bodyPr wrap="square" lIns="0" tIns="0" rIns="0" bIns="0" rtlCol="0" anchor="ctr"/>
          <a:lstStyle/>
          <a:p>
            <a:pPr indent="0" marL="0">
              <a:buNone/>
            </a:pPr>
            <a:r>
              <a:rPr lang="en-US" sz="1500" dirty="0">
                <a:solidFill>
                  <a:schemeClr val="tx2"/>
                </a:solidFill>
              </a:rPr>
              <a:t>Pourquoi un niveau « équipe habilitée » ? Les équipes qui livrent souvent publient leurs agents sans ticket, avec un rôle limité aux agents : aucune possibilité de modifier la sécurité.</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1</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Créer votre agent, vous-même</a:t>
            </a:r>
            <a:endParaRPr lang="en-US" sz="3000" dirty="0"/>
          </a:p>
        </p:txBody>
      </p:sp>
      <p:sp>
        <p:nvSpPr>
          <p:cNvPr id="4" name="Shape 2"/>
          <p:cNvSpPr/>
          <p:nvPr/>
        </p:nvSpPr>
        <p:spPr>
          <a:xfrm>
            <a:off x="548640" y="1463040"/>
            <a:ext cx="384048" cy="384048"/>
          </a:xfrm>
          <a:prstGeom prst="ellipse">
            <a:avLst/>
          </a:prstGeom>
          <a:solidFill>
            <a:schemeClr val="accent1"/>
          </a:solidFill>
          <a:ln/>
        </p:spPr>
      </p:sp>
      <p:sp>
        <p:nvSpPr>
          <p:cNvPr id="5" name="Text 3"/>
          <p:cNvSpPr txBox="1"/>
          <p:nvPr/>
        </p:nvSpPr>
        <p:spPr>
          <a:xfrm>
            <a:off x="548640" y="146304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6" name="Text 4"/>
          <p:cNvSpPr txBox="1"/>
          <p:nvPr/>
        </p:nvSpPr>
        <p:spPr>
          <a:xfrm>
            <a:off x="1097280" y="1426464"/>
            <a:ext cx="6126480" cy="612648"/>
          </a:xfrm>
          <a:prstGeom prst="rect">
            <a:avLst/>
          </a:prstGeom>
          <a:noFill/>
          <a:ln/>
        </p:spPr>
        <p:txBody>
          <a:bodyPr wrap="square" lIns="0" tIns="0" rIns="0" bIns="0" rtlCol="0" anchor="ctr"/>
          <a:lstStyle/>
          <a:p>
            <a:pPr indent="0" marL="0">
              <a:buNone/>
            </a:pPr>
            <a:r>
              <a:rPr lang="en-US" sz="1600" dirty="0">
                <a:solidFill>
                  <a:schemeClr val="tx1"/>
                </a:solidFill>
              </a:rPr>
              <a:t>App → Agents → Créer un agent</a:t>
            </a:r>
            <a:endParaRPr lang="en-US" sz="1600" dirty="0"/>
          </a:p>
        </p:txBody>
      </p:sp>
      <p:sp>
        <p:nvSpPr>
          <p:cNvPr id="7" name="Shape 5"/>
          <p:cNvSpPr/>
          <p:nvPr/>
        </p:nvSpPr>
        <p:spPr>
          <a:xfrm>
            <a:off x="548640" y="2121408"/>
            <a:ext cx="384048" cy="384048"/>
          </a:xfrm>
          <a:prstGeom prst="ellipse">
            <a:avLst/>
          </a:prstGeom>
          <a:solidFill>
            <a:schemeClr val="accent1"/>
          </a:solidFill>
          <a:ln/>
        </p:spPr>
      </p:sp>
      <p:sp>
        <p:nvSpPr>
          <p:cNvPr id="8" name="Text 6"/>
          <p:cNvSpPr txBox="1"/>
          <p:nvPr/>
        </p:nvSpPr>
        <p:spPr>
          <a:xfrm>
            <a:off x="548640" y="2121408"/>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9" name="Text 7"/>
          <p:cNvSpPr txBox="1"/>
          <p:nvPr/>
        </p:nvSpPr>
        <p:spPr>
          <a:xfrm>
            <a:off x="1097280" y="2084832"/>
            <a:ext cx="6126480" cy="612648"/>
          </a:xfrm>
          <a:prstGeom prst="rect">
            <a:avLst/>
          </a:prstGeom>
          <a:noFill/>
          <a:ln/>
        </p:spPr>
        <p:txBody>
          <a:bodyPr wrap="square" lIns="0" tIns="0" rIns="0" bIns="0" rtlCol="0" anchor="ctr"/>
          <a:lstStyle/>
          <a:p>
            <a:pPr indent="0" marL="0">
              <a:buNone/>
            </a:pPr>
            <a:r>
              <a:rPr lang="en-US" sz="1600" dirty="0">
                <a:solidFill>
                  <a:schemeClr val="tx1"/>
                </a:solidFill>
              </a:rPr>
              <a:t>Décrivez en français ce que vous voulez</a:t>
            </a:r>
            <a:endParaRPr lang="en-US" sz="1600" dirty="0"/>
          </a:p>
        </p:txBody>
      </p:sp>
      <p:sp>
        <p:nvSpPr>
          <p:cNvPr id="10" name="Shape 8"/>
          <p:cNvSpPr/>
          <p:nvPr/>
        </p:nvSpPr>
        <p:spPr>
          <a:xfrm>
            <a:off x="548640" y="2779776"/>
            <a:ext cx="384048" cy="384048"/>
          </a:xfrm>
          <a:prstGeom prst="ellipse">
            <a:avLst/>
          </a:prstGeom>
          <a:solidFill>
            <a:schemeClr val="accent1"/>
          </a:solidFill>
          <a:ln/>
        </p:spPr>
      </p:sp>
      <p:sp>
        <p:nvSpPr>
          <p:cNvPr id="11" name="Text 9"/>
          <p:cNvSpPr txBox="1"/>
          <p:nvPr/>
        </p:nvSpPr>
        <p:spPr>
          <a:xfrm>
            <a:off x="548640" y="2779776"/>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12" name="Text 10"/>
          <p:cNvSpPr txBox="1"/>
          <p:nvPr/>
        </p:nvSpPr>
        <p:spPr>
          <a:xfrm>
            <a:off x="1097280" y="2743200"/>
            <a:ext cx="6126480" cy="612648"/>
          </a:xfrm>
          <a:prstGeom prst="rect">
            <a:avLst/>
          </a:prstGeom>
          <a:noFill/>
          <a:ln/>
        </p:spPr>
        <p:txBody>
          <a:bodyPr wrap="square" lIns="0" tIns="0" rIns="0" bIns="0" rtlCol="0" anchor="ctr"/>
          <a:lstStyle/>
          <a:p>
            <a:pPr indent="0" marL="0">
              <a:buNone/>
            </a:pPr>
            <a:r>
              <a:rPr lang="en-US" sz="1600" dirty="0">
                <a:solidFill>
                  <a:schemeClr val="tx1"/>
                </a:solidFill>
              </a:rPr>
              <a:t>Choisissez les sources déjà connectées</a:t>
            </a:r>
            <a:endParaRPr lang="en-US" sz="1600" dirty="0"/>
          </a:p>
        </p:txBody>
      </p:sp>
      <p:sp>
        <p:nvSpPr>
          <p:cNvPr id="13" name="Shape 11"/>
          <p:cNvSpPr/>
          <p:nvPr/>
        </p:nvSpPr>
        <p:spPr>
          <a:xfrm>
            <a:off x="548640" y="3438144"/>
            <a:ext cx="384048" cy="384048"/>
          </a:xfrm>
          <a:prstGeom prst="ellipse">
            <a:avLst/>
          </a:prstGeom>
          <a:solidFill>
            <a:schemeClr val="accent1"/>
          </a:solidFill>
          <a:ln/>
        </p:spPr>
      </p:sp>
      <p:sp>
        <p:nvSpPr>
          <p:cNvPr id="14" name="Text 12"/>
          <p:cNvSpPr txBox="1"/>
          <p:nvPr/>
        </p:nvSpPr>
        <p:spPr>
          <a:xfrm>
            <a:off x="548640" y="3438144"/>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15" name="Text 13"/>
          <p:cNvSpPr txBox="1"/>
          <p:nvPr/>
        </p:nvSpPr>
        <p:spPr>
          <a:xfrm>
            <a:off x="1097280" y="3401568"/>
            <a:ext cx="6126480" cy="612648"/>
          </a:xfrm>
          <a:prstGeom prst="rect">
            <a:avLst/>
          </a:prstGeom>
          <a:noFill/>
          <a:ln/>
        </p:spPr>
        <p:txBody>
          <a:bodyPr wrap="square" lIns="0" tIns="0" rIns="0" bIns="0" rtlCol="0" anchor="ctr"/>
          <a:lstStyle/>
          <a:p>
            <a:pPr indent="0" marL="0">
              <a:buNone/>
            </a:pPr>
            <a:r>
              <a:rPr lang="en-US" sz="1600" dirty="0">
                <a:solidFill>
                  <a:schemeClr val="tx1"/>
                </a:solidFill>
              </a:rPr>
              <a:t>Ajoutez si besoin un agent existant</a:t>
            </a:r>
            <a:endParaRPr lang="en-US" sz="1600" dirty="0"/>
          </a:p>
        </p:txBody>
      </p:sp>
      <p:sp>
        <p:nvSpPr>
          <p:cNvPr id="16" name="Shape 14"/>
          <p:cNvSpPr/>
          <p:nvPr/>
        </p:nvSpPr>
        <p:spPr>
          <a:xfrm>
            <a:off x="548640" y="4096512"/>
            <a:ext cx="384048" cy="384048"/>
          </a:xfrm>
          <a:prstGeom prst="ellipse">
            <a:avLst/>
          </a:prstGeom>
          <a:solidFill>
            <a:schemeClr val="accent1"/>
          </a:solidFill>
          <a:ln/>
        </p:spPr>
      </p:sp>
      <p:sp>
        <p:nvSpPr>
          <p:cNvPr id="17" name="Text 15"/>
          <p:cNvSpPr txBox="1"/>
          <p:nvPr/>
        </p:nvSpPr>
        <p:spPr>
          <a:xfrm>
            <a:off x="548640" y="4096512"/>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18" name="Text 16"/>
          <p:cNvSpPr txBox="1"/>
          <p:nvPr/>
        </p:nvSpPr>
        <p:spPr>
          <a:xfrm>
            <a:off x="1097280" y="4059936"/>
            <a:ext cx="6126480" cy="612648"/>
          </a:xfrm>
          <a:prstGeom prst="rect">
            <a:avLst/>
          </a:prstGeom>
          <a:noFill/>
          <a:ln/>
        </p:spPr>
        <p:txBody>
          <a:bodyPr wrap="square" lIns="0" tIns="0" rIns="0" bIns="0" rtlCol="0" anchor="ctr"/>
          <a:lstStyle/>
          <a:p>
            <a:pPr indent="0" marL="0">
              <a:buNone/>
            </a:pPr>
            <a:r>
              <a:rPr lang="en-US" sz="1600" dirty="0">
                <a:solidFill>
                  <a:schemeClr val="tx1"/>
                </a:solidFill>
              </a:rPr>
              <a:t>Testez, ajustez les consignes</a:t>
            </a:r>
            <a:endParaRPr lang="en-US" sz="1600" dirty="0"/>
          </a:p>
        </p:txBody>
      </p:sp>
      <p:sp>
        <p:nvSpPr>
          <p:cNvPr id="19" name="Shape 17"/>
          <p:cNvSpPr/>
          <p:nvPr/>
        </p:nvSpPr>
        <p:spPr>
          <a:xfrm>
            <a:off x="548640" y="4754880"/>
            <a:ext cx="384048" cy="384048"/>
          </a:xfrm>
          <a:prstGeom prst="ellipse">
            <a:avLst/>
          </a:prstGeom>
          <a:solidFill>
            <a:schemeClr val="accent1"/>
          </a:solidFill>
          <a:ln/>
        </p:spPr>
      </p:sp>
      <p:sp>
        <p:nvSpPr>
          <p:cNvPr id="20" name="Text 18"/>
          <p:cNvSpPr txBox="1"/>
          <p:nvPr/>
        </p:nvSpPr>
        <p:spPr>
          <a:xfrm>
            <a:off x="548640" y="47548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6</a:t>
            </a:r>
            <a:endParaRPr lang="en-US" sz="1300" dirty="0"/>
          </a:p>
        </p:txBody>
      </p:sp>
      <p:sp>
        <p:nvSpPr>
          <p:cNvPr id="21" name="Text 19"/>
          <p:cNvSpPr txBox="1"/>
          <p:nvPr/>
        </p:nvSpPr>
        <p:spPr>
          <a:xfrm>
            <a:off x="1097280" y="4718304"/>
            <a:ext cx="6126480" cy="612648"/>
          </a:xfrm>
          <a:prstGeom prst="rect">
            <a:avLst/>
          </a:prstGeom>
          <a:noFill/>
          <a:ln/>
        </p:spPr>
        <p:txBody>
          <a:bodyPr wrap="square" lIns="0" tIns="0" rIns="0" bIns="0" rtlCol="0" anchor="ctr"/>
          <a:lstStyle/>
          <a:p>
            <a:pPr indent="0" marL="0">
              <a:buNone/>
            </a:pPr>
            <a:r>
              <a:rPr lang="en-US" sz="1600" dirty="0">
                <a:solidFill>
                  <a:schemeClr val="tx1"/>
                </a:solidFill>
              </a:rPr>
              <a:t>Publiez, partagez à un groupe (validation)</a:t>
            </a:r>
            <a:endParaRPr lang="en-US" sz="1600" dirty="0"/>
          </a:p>
        </p:txBody>
      </p:sp>
      <p:sp>
        <p:nvSpPr>
          <p:cNvPr id="22" name="Shape 20"/>
          <p:cNvSpPr/>
          <p:nvPr/>
        </p:nvSpPr>
        <p:spPr>
          <a:xfrm>
            <a:off x="7589520" y="1417320"/>
            <a:ext cx="4053535" cy="4114800"/>
          </a:xfrm>
          <a:prstGeom prst="roundRect">
            <a:avLst>
              <a:gd name="adj" fmla="val 1805"/>
            </a:avLst>
          </a:prstGeom>
          <a:solidFill>
            <a:schemeClr val="bg2"/>
          </a:solidFill>
          <a:ln/>
        </p:spPr>
      </p:sp>
      <p:sp>
        <p:nvSpPr>
          <p:cNvPr id="23" name="Text 21"/>
          <p:cNvSpPr txBox="1"/>
          <p:nvPr/>
        </p:nvSpPr>
        <p:spPr>
          <a:xfrm>
            <a:off x="7818120" y="1600200"/>
            <a:ext cx="3566160" cy="365760"/>
          </a:xfrm>
          <a:prstGeom prst="rect">
            <a:avLst/>
          </a:prstGeom>
          <a:noFill/>
          <a:ln/>
        </p:spPr>
        <p:txBody>
          <a:bodyPr wrap="square" lIns="0" tIns="0" rIns="0" bIns="0" rtlCol="0" anchor="t"/>
          <a:lstStyle/>
          <a:p>
            <a:pPr indent="0" marL="0">
              <a:buNone/>
            </a:pPr>
            <a:r>
              <a:rPr lang="en-US" sz="1600" b="1" dirty="0">
                <a:solidFill>
                  <a:schemeClr val="accent1"/>
                </a:solidFill>
              </a:rPr>
              <a:t>Exemple RH</a:t>
            </a:r>
            <a:endParaRPr lang="en-US" sz="1600" dirty="0"/>
          </a:p>
        </p:txBody>
      </p:sp>
      <p:sp>
        <p:nvSpPr>
          <p:cNvPr id="24" name="Text 22"/>
          <p:cNvSpPr txBox="1"/>
          <p:nvPr/>
        </p:nvSpPr>
        <p:spPr>
          <a:xfrm>
            <a:off x="7818120" y="2057400"/>
            <a:ext cx="3596335" cy="3291840"/>
          </a:xfrm>
          <a:prstGeom prst="rect">
            <a:avLst/>
          </a:prstGeom>
          <a:noFill/>
          <a:ln/>
        </p:spPr>
        <p:txBody>
          <a:bodyPr wrap="square" lIns="0" tIns="0" rIns="0" bIns="0" rtlCol="0" anchor="t"/>
          <a:lstStyle/>
          <a:p>
            <a:pPr indent="0" marL="0">
              <a:buNone/>
            </a:pPr>
            <a:r>
              <a:rPr lang="en-US" sz="1400" i="1" dirty="0">
                <a:solidFill>
                  <a:schemeClr val="tx1"/>
                </a:solidFill>
              </a:rPr>
              <a:t>« Un agent qui répond aux questions des managers sur la politique de télétravail, à partir du guide RH 2026, en citant le paragraphe. Il refuse les questions sur des cas individuels et renvoie vers le RRH. »</a:t>
            </a:r>
            <a:endParaRPr lang="en-US" sz="1400" dirty="0"/>
          </a:p>
        </p:txBody>
      </p:sp>
      <p:sp>
        <p:nvSpPr>
          <p:cNvPr id="25" name="Shape 23"/>
          <p:cNvSpPr/>
          <p:nvPr/>
        </p:nvSpPr>
        <p:spPr>
          <a:xfrm>
            <a:off x="548640" y="5623560"/>
            <a:ext cx="11094415" cy="594360"/>
          </a:xfrm>
          <a:prstGeom prst="roundRect">
            <a:avLst>
              <a:gd name="adj" fmla="val 12308"/>
            </a:avLst>
          </a:prstGeom>
          <a:solidFill>
            <a:schemeClr val="bg2"/>
          </a:solidFill>
          <a:ln/>
        </p:spPr>
      </p:sp>
      <p:sp>
        <p:nvSpPr>
          <p:cNvPr id="26" name="Text 24"/>
          <p:cNvSpPr txBox="1"/>
          <p:nvPr/>
        </p:nvSpPr>
        <p:spPr>
          <a:xfrm>
            <a:off x="777240" y="5760720"/>
            <a:ext cx="10637215" cy="320040"/>
          </a:xfrm>
          <a:prstGeom prst="rect">
            <a:avLst/>
          </a:prstGeom>
          <a:noFill/>
          <a:ln/>
        </p:spPr>
        <p:txBody>
          <a:bodyPr wrap="square" lIns="0" tIns="0" rIns="0" bIns="0" rtlCol="0" anchor="ctr"/>
          <a:lstStyle/>
          <a:p>
            <a:pPr indent="0" marL="0">
              <a:buNone/>
            </a:pPr>
            <a:r>
              <a:rPr lang="en-US" sz="1500" dirty="0">
                <a:solidFill>
                  <a:schemeClr val="tx2"/>
                </a:solidFill>
              </a:rPr>
              <a:t>Bon réflexe : écrire dans les consignes ce que l'agent doit refuser.</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 1</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Ce que vous pouvez utiliser dans votre agent</a:t>
            </a:r>
            <a:endParaRPr lang="en-US" sz="3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2834640"/>
                <a:gridCol w="5120640"/>
                <a:gridCol w="3136392"/>
              </a:tblGrid>
              <a:tr h="0">
                <a:tc>
                  <a:txBody>
                    <a:bodyPr/>
                    <a:lstStyle/>
                    <a:p>
                      <a:pPr indent="0" marL="0">
                        <a:buNone/>
                      </a:pPr>
                      <a:r>
                        <a:rPr lang="en-US" sz="1500" b="1" dirty="0">
                          <a:solidFill>
                            <a:schemeClr val="bg1"/>
                          </a:solidFill>
                        </a:rPr>
                        <a:t>Disponible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500" b="1" dirty="0">
                          <a:solidFill>
                            <a:schemeClr val="bg1"/>
                          </a:solidFill>
                        </a:rPr>
                        <a:t>Exemples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500" b="1" dirty="0">
                          <a:solidFill>
                            <a:schemeClr val="bg1"/>
                          </a:solidFill>
                        </a:rPr>
                        <a:t>Si ce n'est pas là</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500" b="1" dirty="0">
                          <a:solidFill>
                            <a:schemeClr val="tx1"/>
                          </a:solidFill>
                        </a:rPr>
                        <a:t>Sources déjà connectées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Drive, SharePoint, Gmail, Agenda, Jira…</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Demande à l'admin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Outils déjà connectés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Tableau Google Sheets, création de ticket</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Demande à l'admin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500" b="1" dirty="0">
                          <a:solidFill>
                            <a:schemeClr val="tx1"/>
                          </a:solidFill>
                        </a:rPr>
                        <a:t>Agents déjà publiés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 Stock magasin (Supply) », « Prix et promotions »</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Demande de connexion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Planification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Tous les lundis à 8 h, résumé envoyé</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Si la fonction est activée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5" name="Shape 2"/>
          <p:cNvSpPr/>
          <p:nvPr/>
        </p:nvSpPr>
        <p:spPr>
          <a:xfrm>
            <a:off x="548640" y="4206240"/>
            <a:ext cx="11094415" cy="1005840"/>
          </a:xfrm>
          <a:prstGeom prst="roundRect">
            <a:avLst>
              <a:gd name="adj" fmla="val 7273"/>
            </a:avLst>
          </a:prstGeom>
          <a:solidFill>
            <a:schemeClr val="bg2"/>
          </a:solidFill>
          <a:ln/>
        </p:spPr>
      </p:sp>
      <p:sp>
        <p:nvSpPr>
          <p:cNvPr id="6" name="Text 3"/>
          <p:cNvSpPr txBox="1"/>
          <p:nvPr/>
        </p:nvSpPr>
        <p:spPr>
          <a:xfrm>
            <a:off x="777240" y="4343400"/>
            <a:ext cx="10637215" cy="731520"/>
          </a:xfrm>
          <a:prstGeom prst="rect">
            <a:avLst/>
          </a:prstGeom>
          <a:noFill/>
          <a:ln/>
        </p:spPr>
        <p:txBody>
          <a:bodyPr wrap="square" lIns="0" tIns="0" rIns="0" bIns="0" rtlCol="0" anchor="ctr"/>
          <a:lstStyle/>
          <a:p>
            <a:pPr indent="0" marL="0">
              <a:buNone/>
            </a:pPr>
            <a:r>
              <a:rPr lang="en-US" sz="1500" dirty="0">
                <a:solidFill>
                  <a:schemeClr val="tx2"/>
                </a:solidFill>
              </a:rPr>
              <a:t>Il n'existe pas de bouton « connecter un agent externe » pour les utilisateurs : faire entrer un nouvel agent, outil ou source passe toujours par une demande.</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POUR L'ÉQUIPE RH</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Idées d'agents, et limites à respecter</a:t>
            </a:r>
            <a:endParaRPr lang="en-US" sz="3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3108960"/>
                <a:gridCol w="4572000"/>
                <a:gridCol w="1737360"/>
                <a:gridCol w="1673352"/>
              </a:tblGrid>
              <a:tr h="0">
                <a:tc>
                  <a:txBody>
                    <a:bodyPr/>
                    <a:lstStyle/>
                    <a:p>
                      <a:pPr indent="0" marL="0">
                        <a:buNone/>
                      </a:pPr>
                      <a:r>
                        <a:rPr lang="en-US" sz="1300" b="1" dirty="0">
                          <a:solidFill>
                            <a:schemeClr val="bg1"/>
                          </a:solidFill>
                        </a:rPr>
                        <a:t>Agent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Mission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Niveau</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Avis DPO</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FAQ politiques RH</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Télétravail, congés, mobilité, avec citation du texte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1</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Non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Accueil nouvel arrivant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Guider la première semaine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1</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Non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Préparation d'entretien annuel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Trame et questions selon le poste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1</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Non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Synthèse des offres internes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Résumé chaque lundi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1 (planifié)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Non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Questions paie individuelles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Sur SA fiche de paie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3 (développé)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Oui</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Analyse de dossiers salariés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Résumer des dossiers individuels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3 (développé)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Oui, préalable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5" name="Shape 2"/>
          <p:cNvSpPr/>
          <p:nvPr/>
        </p:nvSpPr>
        <p:spPr>
          <a:xfrm>
            <a:off x="548640" y="5074920"/>
            <a:ext cx="11094415" cy="1005840"/>
          </a:xfrm>
          <a:prstGeom prst="roundRect">
            <a:avLst>
              <a:gd name="adj" fmla="val 7273"/>
            </a:avLst>
          </a:prstGeom>
          <a:solidFill>
            <a:srgbClr val="E8F3EC"/>
          </a:solidFill>
          <a:ln/>
        </p:spPr>
      </p:sp>
      <p:sp>
        <p:nvSpPr>
          <p:cNvPr id="6" name="Text 3"/>
          <p:cNvSpPr txBox="1"/>
          <p:nvPr/>
        </p:nvSpPr>
        <p:spPr>
          <a:xfrm>
            <a:off x="777240" y="5212080"/>
            <a:ext cx="10637215" cy="731520"/>
          </a:xfrm>
          <a:prstGeom prst="rect">
            <a:avLst/>
          </a:prstGeom>
          <a:noFill/>
          <a:ln/>
        </p:spPr>
        <p:txBody>
          <a:bodyPr wrap="square" lIns="0" tIns="0" rIns="0" bIns="0" rtlCol="0" anchor="ctr"/>
          <a:lstStyle/>
          <a:p>
            <a:pPr indent="0" marL="0">
              <a:buNone/>
            </a:pPr>
            <a:r>
              <a:rPr lang="en-US" sz="1500" dirty="0">
                <a:solidFill>
                  <a:schemeClr val="accent5"/>
                </a:solidFill>
              </a:rPr>
              <a:t>Protection automatique : un numéro de sécurité sociale, un IBAN ou un numéro de CNI dans une question ou une réponse est bloqué par le filtre de sécurité.</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PARTAGER</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Partager un agent avec vos collègues</a:t>
            </a:r>
            <a:endParaRPr lang="en-US" sz="3000" dirty="0"/>
          </a:p>
        </p:txBody>
      </p:sp>
      <p:sp>
        <p:nvSpPr>
          <p:cNvPr id="4" name="Shape 2"/>
          <p:cNvSpPr/>
          <p:nvPr/>
        </p:nvSpPr>
        <p:spPr>
          <a:xfrm>
            <a:off x="548640" y="1463040"/>
            <a:ext cx="2464994" cy="1554480"/>
          </a:xfrm>
          <a:prstGeom prst="roundRect">
            <a:avLst>
              <a:gd name="adj" fmla="val 4706"/>
            </a:avLst>
          </a:prstGeom>
          <a:solidFill>
            <a:schemeClr val="tx2"/>
          </a:solidFill>
          <a:ln/>
        </p:spPr>
      </p:sp>
      <p:sp>
        <p:nvSpPr>
          <p:cNvPr id="5" name="Text 3"/>
          <p:cNvSpPr txBox="1"/>
          <p:nvPr/>
        </p:nvSpPr>
        <p:spPr>
          <a:xfrm>
            <a:off x="731520"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Vous</a:t>
            </a:r>
            <a:endParaRPr lang="en-US" sz="1500" dirty="0"/>
          </a:p>
        </p:txBody>
      </p:sp>
      <p:sp>
        <p:nvSpPr>
          <p:cNvPr id="6" name="Text 4"/>
          <p:cNvSpPr txBox="1"/>
          <p:nvPr/>
        </p:nvSpPr>
        <p:spPr>
          <a:xfrm>
            <a:off x="731520"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publiez et partagez avec un groupe</a:t>
            </a:r>
            <a:endParaRPr lang="en-US" sz="1250" dirty="0"/>
          </a:p>
        </p:txBody>
      </p:sp>
      <p:sp>
        <p:nvSpPr>
          <p:cNvPr id="7" name="Shape 5"/>
          <p:cNvSpPr/>
          <p:nvPr/>
        </p:nvSpPr>
        <p:spPr>
          <a:xfrm>
            <a:off x="3425114" y="1463040"/>
            <a:ext cx="2464994" cy="1554480"/>
          </a:xfrm>
          <a:prstGeom prst="roundRect">
            <a:avLst>
              <a:gd name="adj" fmla="val 4706"/>
            </a:avLst>
          </a:prstGeom>
          <a:solidFill>
            <a:schemeClr val="tx2"/>
          </a:solidFill>
          <a:ln/>
        </p:spPr>
      </p:sp>
      <p:sp>
        <p:nvSpPr>
          <p:cNvPr id="8" name="Text 6"/>
          <p:cNvSpPr txBox="1"/>
          <p:nvPr/>
        </p:nvSpPr>
        <p:spPr>
          <a:xfrm>
            <a:off x="3607994"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Demande</a:t>
            </a:r>
            <a:endParaRPr lang="en-US" sz="1500" dirty="0"/>
          </a:p>
        </p:txBody>
      </p:sp>
      <p:sp>
        <p:nvSpPr>
          <p:cNvPr id="9" name="Text 7"/>
          <p:cNvSpPr txBox="1"/>
          <p:nvPr/>
        </p:nvSpPr>
        <p:spPr>
          <a:xfrm>
            <a:off x="3607994"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envoyée à l'administrateur</a:t>
            </a:r>
            <a:endParaRPr lang="en-US" sz="1250" dirty="0"/>
          </a:p>
        </p:txBody>
      </p:sp>
      <p:sp>
        <p:nvSpPr>
          <p:cNvPr id="10" name="Text 8"/>
          <p:cNvSpPr txBox="1"/>
          <p:nvPr/>
        </p:nvSpPr>
        <p:spPr>
          <a:xfrm>
            <a:off x="3013634"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sp>
        <p:nvSpPr>
          <p:cNvPr id="11" name="Shape 9"/>
          <p:cNvSpPr/>
          <p:nvPr/>
        </p:nvSpPr>
        <p:spPr>
          <a:xfrm>
            <a:off x="6301588" y="1463040"/>
            <a:ext cx="2464994" cy="1554480"/>
          </a:xfrm>
          <a:prstGeom prst="roundRect">
            <a:avLst>
              <a:gd name="adj" fmla="val 4706"/>
            </a:avLst>
          </a:prstGeom>
          <a:solidFill>
            <a:schemeClr val="tx2"/>
          </a:solidFill>
          <a:ln/>
        </p:spPr>
      </p:sp>
      <p:sp>
        <p:nvSpPr>
          <p:cNvPr id="12" name="Text 10"/>
          <p:cNvSpPr txBox="1"/>
          <p:nvPr/>
        </p:nvSpPr>
        <p:spPr>
          <a:xfrm>
            <a:off x="6484468"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Validation</a:t>
            </a:r>
            <a:endParaRPr lang="en-US" sz="1500" dirty="0"/>
          </a:p>
        </p:txBody>
      </p:sp>
      <p:sp>
        <p:nvSpPr>
          <p:cNvPr id="13" name="Text 11"/>
          <p:cNvSpPr txBox="1"/>
          <p:nvPr/>
        </p:nvSpPr>
        <p:spPr>
          <a:xfrm>
            <a:off x="6484468"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sources, consignes, destinataires</a:t>
            </a:r>
            <a:endParaRPr lang="en-US" sz="1250" dirty="0"/>
          </a:p>
        </p:txBody>
      </p:sp>
      <p:sp>
        <p:nvSpPr>
          <p:cNvPr id="14" name="Text 12"/>
          <p:cNvSpPr txBox="1"/>
          <p:nvPr/>
        </p:nvSpPr>
        <p:spPr>
          <a:xfrm>
            <a:off x="5890108"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sp>
        <p:nvSpPr>
          <p:cNvPr id="15" name="Shape 13"/>
          <p:cNvSpPr/>
          <p:nvPr/>
        </p:nvSpPr>
        <p:spPr>
          <a:xfrm>
            <a:off x="9178061" y="1463040"/>
            <a:ext cx="2464994" cy="1554480"/>
          </a:xfrm>
          <a:prstGeom prst="roundRect">
            <a:avLst>
              <a:gd name="adj" fmla="val 4706"/>
            </a:avLst>
          </a:prstGeom>
          <a:solidFill>
            <a:schemeClr val="tx2"/>
          </a:solidFill>
          <a:ln/>
        </p:spPr>
      </p:sp>
      <p:sp>
        <p:nvSpPr>
          <p:cNvPr id="16" name="Text 14"/>
          <p:cNvSpPr txBox="1"/>
          <p:nvPr/>
        </p:nvSpPr>
        <p:spPr>
          <a:xfrm>
            <a:off x="9360941"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Équipe</a:t>
            </a:r>
            <a:endParaRPr lang="en-US" sz="1500" dirty="0"/>
          </a:p>
        </p:txBody>
      </p:sp>
      <p:sp>
        <p:nvSpPr>
          <p:cNvPr id="17" name="Text 15"/>
          <p:cNvSpPr txBox="1"/>
          <p:nvPr/>
        </p:nvSpPr>
        <p:spPr>
          <a:xfrm>
            <a:off x="9360941"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l'agent apparaît dans la galerie</a:t>
            </a:r>
            <a:endParaRPr lang="en-US" sz="1250" dirty="0"/>
          </a:p>
        </p:txBody>
      </p:sp>
      <p:sp>
        <p:nvSpPr>
          <p:cNvPr id="18" name="Text 16"/>
          <p:cNvSpPr txBox="1"/>
          <p:nvPr/>
        </p:nvSpPr>
        <p:spPr>
          <a:xfrm>
            <a:off x="8766581"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3337560"/>
          <a:ext cx="11091672" cy="914400"/>
        </p:xfrm>
        <a:graphic>
          <a:graphicData uri="http://schemas.openxmlformats.org/drawingml/2006/table">
            <a:tbl>
              <a:tblPr/>
              <a:tblGrid>
                <a:gridCol w="5669280"/>
                <a:gridCol w="5422392"/>
              </a:tblGrid>
              <a:tr h="0">
                <a:tc>
                  <a:txBody>
                    <a:bodyPr/>
                    <a:lstStyle/>
                    <a:p>
                      <a:pPr indent="0" marL="0">
                        <a:buNone/>
                      </a:pPr>
                      <a:r>
                        <a:rPr lang="en-US" sz="1400" b="1" dirty="0">
                          <a:solidFill>
                            <a:schemeClr val="bg1"/>
                          </a:solidFill>
                        </a:rPr>
                        <a:t>Réglage de l'app</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Recommandé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Création d'agents par les utilisateurs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Activée, d'abord pour un groupe pilote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Partage sans validation de l'admin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Désactivé</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Partage à des groupes entiers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Avec validation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Galerie d'agents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Activée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NIVEAUX 2 ET 3</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Connecter un agent développé par une équipe</a:t>
            </a:r>
            <a:endParaRPr lang="en-US" sz="3000" dirty="0"/>
          </a:p>
        </p:txBody>
      </p:sp>
      <p:sp>
        <p:nvSpPr>
          <p:cNvPr id="4" name="Shape 2"/>
          <p:cNvSpPr/>
          <p:nvPr/>
        </p:nvSpPr>
        <p:spPr>
          <a:xfrm>
            <a:off x="548640" y="1463040"/>
            <a:ext cx="2464994" cy="1554480"/>
          </a:xfrm>
          <a:prstGeom prst="roundRect">
            <a:avLst>
              <a:gd name="adj" fmla="val 4706"/>
            </a:avLst>
          </a:prstGeom>
          <a:solidFill>
            <a:schemeClr val="tx2"/>
          </a:solidFill>
          <a:ln/>
        </p:spPr>
      </p:sp>
      <p:sp>
        <p:nvSpPr>
          <p:cNvPr id="5" name="Text 3"/>
          <p:cNvSpPr txBox="1"/>
          <p:nvPr/>
        </p:nvSpPr>
        <p:spPr>
          <a:xfrm>
            <a:off x="731520"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Projet Supply</a:t>
            </a:r>
            <a:endParaRPr lang="en-US" sz="1500" dirty="0"/>
          </a:p>
        </p:txBody>
      </p:sp>
      <p:sp>
        <p:nvSpPr>
          <p:cNvPr id="6" name="Text 4"/>
          <p:cNvSpPr txBox="1"/>
          <p:nvPr/>
        </p:nvSpPr>
        <p:spPr>
          <a:xfrm>
            <a:off x="731520"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l'agent « Stock magasin » y est développé</a:t>
            </a:r>
            <a:endParaRPr lang="en-US" sz="1250" dirty="0"/>
          </a:p>
        </p:txBody>
      </p:sp>
      <p:sp>
        <p:nvSpPr>
          <p:cNvPr id="7" name="Shape 5"/>
          <p:cNvSpPr/>
          <p:nvPr/>
        </p:nvSpPr>
        <p:spPr>
          <a:xfrm>
            <a:off x="3425114" y="1463040"/>
            <a:ext cx="2464994" cy="1554480"/>
          </a:xfrm>
          <a:prstGeom prst="roundRect">
            <a:avLst>
              <a:gd name="adj" fmla="val 4706"/>
            </a:avLst>
          </a:prstGeom>
          <a:solidFill>
            <a:schemeClr val="tx2"/>
          </a:solidFill>
          <a:ln/>
        </p:spPr>
      </p:sp>
      <p:sp>
        <p:nvSpPr>
          <p:cNvPr id="8" name="Text 6"/>
          <p:cNvSpPr txBox="1"/>
          <p:nvPr/>
        </p:nvSpPr>
        <p:spPr>
          <a:xfrm>
            <a:off x="3607994"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Autorisation</a:t>
            </a:r>
            <a:endParaRPr lang="en-US" sz="1500" dirty="0"/>
          </a:p>
        </p:txBody>
      </p:sp>
      <p:sp>
        <p:nvSpPr>
          <p:cNvPr id="9" name="Text 7"/>
          <p:cNvSpPr txBox="1"/>
          <p:nvPr/>
        </p:nvSpPr>
        <p:spPr>
          <a:xfrm>
            <a:off x="3607994"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Supply autorise notre app</a:t>
            </a:r>
            <a:endParaRPr lang="en-US" sz="1250" dirty="0"/>
          </a:p>
        </p:txBody>
      </p:sp>
      <p:sp>
        <p:nvSpPr>
          <p:cNvPr id="10" name="Text 8"/>
          <p:cNvSpPr txBox="1"/>
          <p:nvPr/>
        </p:nvSpPr>
        <p:spPr>
          <a:xfrm>
            <a:off x="3013634"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sp>
        <p:nvSpPr>
          <p:cNvPr id="11" name="Shape 9"/>
          <p:cNvSpPr/>
          <p:nvPr/>
        </p:nvSpPr>
        <p:spPr>
          <a:xfrm>
            <a:off x="6301588" y="1463040"/>
            <a:ext cx="2464994" cy="1554480"/>
          </a:xfrm>
          <a:prstGeom prst="roundRect">
            <a:avLst>
              <a:gd name="adj" fmla="val 4706"/>
            </a:avLst>
          </a:prstGeom>
          <a:solidFill>
            <a:schemeClr val="tx2"/>
          </a:solidFill>
          <a:ln/>
        </p:spPr>
      </p:sp>
      <p:sp>
        <p:nvSpPr>
          <p:cNvPr id="12" name="Text 10"/>
          <p:cNvSpPr txBox="1"/>
          <p:nvPr/>
        </p:nvSpPr>
        <p:spPr>
          <a:xfrm>
            <a:off x="6484468"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App Gemini Enterprise</a:t>
            </a:r>
            <a:endParaRPr lang="en-US" sz="1500" dirty="0"/>
          </a:p>
        </p:txBody>
      </p:sp>
      <p:sp>
        <p:nvSpPr>
          <p:cNvPr id="13" name="Text 11"/>
          <p:cNvSpPr txBox="1"/>
          <p:nvPr/>
        </p:nvSpPr>
        <p:spPr>
          <a:xfrm>
            <a:off x="6484468"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l'agent est ajouté et décrit</a:t>
            </a:r>
            <a:endParaRPr lang="en-US" sz="1250" dirty="0"/>
          </a:p>
        </p:txBody>
      </p:sp>
      <p:sp>
        <p:nvSpPr>
          <p:cNvPr id="14" name="Text 12"/>
          <p:cNvSpPr txBox="1"/>
          <p:nvPr/>
        </p:nvSpPr>
        <p:spPr>
          <a:xfrm>
            <a:off x="5890108"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sp>
        <p:nvSpPr>
          <p:cNvPr id="15" name="Shape 13"/>
          <p:cNvSpPr/>
          <p:nvPr/>
        </p:nvSpPr>
        <p:spPr>
          <a:xfrm>
            <a:off x="9178061" y="1463040"/>
            <a:ext cx="2464994" cy="1554480"/>
          </a:xfrm>
          <a:prstGeom prst="roundRect">
            <a:avLst>
              <a:gd name="adj" fmla="val 4706"/>
            </a:avLst>
          </a:prstGeom>
          <a:solidFill>
            <a:schemeClr val="tx2"/>
          </a:solidFill>
          <a:ln/>
        </p:spPr>
      </p:sp>
      <p:sp>
        <p:nvSpPr>
          <p:cNvPr id="16" name="Text 14"/>
          <p:cNvSpPr txBox="1"/>
          <p:nvPr/>
        </p:nvSpPr>
        <p:spPr>
          <a:xfrm>
            <a:off x="9360941" y="1600200"/>
            <a:ext cx="2099234" cy="411480"/>
          </a:xfrm>
          <a:prstGeom prst="rect">
            <a:avLst/>
          </a:prstGeom>
          <a:noFill/>
          <a:ln/>
        </p:spPr>
        <p:txBody>
          <a:bodyPr wrap="square" lIns="0" tIns="0" rIns="0" bIns="0" rtlCol="0" anchor="t"/>
          <a:lstStyle/>
          <a:p>
            <a:pPr indent="0" marL="0">
              <a:buNone/>
            </a:pPr>
            <a:r>
              <a:rPr lang="en-US" sz="1500" b="1" dirty="0">
                <a:solidFill>
                  <a:schemeClr val="bg1"/>
                </a:solidFill>
              </a:rPr>
              <a:t>Utilisateurs</a:t>
            </a:r>
            <a:endParaRPr lang="en-US" sz="1500" dirty="0"/>
          </a:p>
        </p:txBody>
      </p:sp>
      <p:sp>
        <p:nvSpPr>
          <p:cNvPr id="17" name="Text 15"/>
          <p:cNvSpPr txBox="1"/>
          <p:nvPr/>
        </p:nvSpPr>
        <p:spPr>
          <a:xfrm>
            <a:off x="9360941" y="2057400"/>
            <a:ext cx="2099234" cy="822960"/>
          </a:xfrm>
          <a:prstGeom prst="rect">
            <a:avLst/>
          </a:prstGeom>
          <a:noFill/>
          <a:ln/>
        </p:spPr>
        <p:txBody>
          <a:bodyPr wrap="square" lIns="0" tIns="0" rIns="0" bIns="0" rtlCol="0" anchor="t"/>
          <a:lstStyle/>
          <a:p>
            <a:pPr indent="0" marL="0">
              <a:buNone/>
            </a:pPr>
            <a:r>
              <a:rPr lang="en-US" sz="1250" dirty="0">
                <a:solidFill>
                  <a:schemeClr val="accent6"/>
                </a:solidFill>
              </a:rPr>
              <a:t>le groupe autorisé le trouve</a:t>
            </a:r>
            <a:endParaRPr lang="en-US" sz="1250" dirty="0"/>
          </a:p>
        </p:txBody>
      </p:sp>
      <p:sp>
        <p:nvSpPr>
          <p:cNvPr id="18" name="Text 16"/>
          <p:cNvSpPr txBox="1"/>
          <p:nvPr/>
        </p:nvSpPr>
        <p:spPr>
          <a:xfrm>
            <a:off x="8766581" y="2011680"/>
            <a:ext cx="411480" cy="457200"/>
          </a:xfrm>
          <a:prstGeom prst="rect">
            <a:avLst/>
          </a:prstGeom>
          <a:noFill/>
          <a:ln/>
        </p:spPr>
        <p:txBody>
          <a:bodyPr wrap="square" lIns="0" tIns="0" rIns="0" bIns="0" rtlCol="0" anchor="ctr"/>
          <a:lstStyle/>
          <a:p>
            <a:pPr algn="ctr" indent="0" marL="0">
              <a:buNone/>
            </a:pPr>
            <a:r>
              <a:rPr lang="en-US" sz="2200" b="1" dirty="0">
                <a:solidFill>
                  <a:schemeClr val="accent1"/>
                </a:solidFill>
              </a:rPr>
              <a:t>→</a:t>
            </a:r>
            <a:endParaRPr lang="en-US" sz="2200" dirty="0"/>
          </a:p>
        </p:txBody>
      </p:sp>
      <p:pic>
        <p:nvPicPr>
          <p:cNvPr id="19" name="Image 0" descr="preencoded.png">    </p:cNvPr>
          <p:cNvPicPr>
            <a:picLocks noChangeAspect="1"/>
          </p:cNvPicPr>
          <p:nvPr/>
        </p:nvPicPr>
        <p:blipFill>
          <a:blip r:embed="rId1"/>
          <a:stretch>
            <a:fillRect/>
          </a:stretch>
        </p:blipFill>
        <p:spPr>
          <a:xfrm>
            <a:off x="548640" y="3429000"/>
            <a:ext cx="292608" cy="292608"/>
          </a:xfrm>
          <a:prstGeom prst="rect">
            <a:avLst/>
          </a:prstGeom>
        </p:spPr>
      </p:pic>
      <p:sp>
        <p:nvSpPr>
          <p:cNvPr id="20" name="Text 17"/>
          <p:cNvSpPr txBox="1"/>
          <p:nvPr/>
        </p:nvSpPr>
        <p:spPr>
          <a:xfrm>
            <a:off x="1005840" y="3383280"/>
            <a:ext cx="10637215" cy="411480"/>
          </a:xfrm>
          <a:prstGeom prst="rect">
            <a:avLst/>
          </a:prstGeom>
          <a:noFill/>
          <a:ln/>
        </p:spPr>
        <p:txBody>
          <a:bodyPr wrap="square" lIns="0" tIns="0" rIns="0" bIns="0" rtlCol="0" anchor="ctr"/>
          <a:lstStyle/>
          <a:p>
            <a:pPr indent="0" marL="0">
              <a:buNone/>
            </a:pPr>
            <a:r>
              <a:rPr lang="en-US" sz="1500" dirty="0">
                <a:solidFill>
                  <a:schemeClr val="tx1"/>
                </a:solidFill>
              </a:rPr>
              <a:t>Les utilisateurs n'ont besoin d'aucun accès au projet de l'équipe Supply : c'est l'app qui appelle l'agent.</a:t>
            </a:r>
            <a:endParaRPr lang="en-US" sz="1500" dirty="0"/>
          </a:p>
        </p:txBody>
      </p:sp>
      <p:pic>
        <p:nvPicPr>
          <p:cNvPr id="21" name="Image 1" descr="preencoded.png">    </p:cNvPr>
          <p:cNvPicPr>
            <a:picLocks noChangeAspect="1"/>
          </p:cNvPicPr>
          <p:nvPr/>
        </p:nvPicPr>
        <p:blipFill>
          <a:blip r:embed="rId2"/>
          <a:stretch>
            <a:fillRect/>
          </a:stretch>
        </p:blipFill>
        <p:spPr>
          <a:xfrm>
            <a:off x="548640" y="4050792"/>
            <a:ext cx="292608" cy="292608"/>
          </a:xfrm>
          <a:prstGeom prst="rect">
            <a:avLst/>
          </a:prstGeom>
        </p:spPr>
      </p:pic>
      <p:sp>
        <p:nvSpPr>
          <p:cNvPr id="22" name="Text 18"/>
          <p:cNvSpPr txBox="1"/>
          <p:nvPr/>
        </p:nvSpPr>
        <p:spPr>
          <a:xfrm>
            <a:off x="1005840" y="4005072"/>
            <a:ext cx="10637215" cy="411480"/>
          </a:xfrm>
          <a:prstGeom prst="rect">
            <a:avLst/>
          </a:prstGeom>
          <a:noFill/>
          <a:ln/>
        </p:spPr>
        <p:txBody>
          <a:bodyPr wrap="square" lIns="0" tIns="0" rIns="0" bIns="0" rtlCol="0" anchor="ctr"/>
          <a:lstStyle/>
          <a:p>
            <a:pPr indent="0" marL="0">
              <a:buNone/>
            </a:pPr>
            <a:r>
              <a:rPr lang="en-US" sz="1500" dirty="0">
                <a:solidFill>
                  <a:schemeClr val="tx1"/>
                </a:solidFill>
              </a:rPr>
              <a:t>L'équipe propriétaire garde la main : elle autorise, et peut retirer l'autorisation.</a:t>
            </a:r>
            <a:endParaRPr lang="en-US" sz="1500" dirty="0"/>
          </a:p>
        </p:txBody>
      </p:sp>
      <p:pic>
        <p:nvPicPr>
          <p:cNvPr id="23" name="Image 2" descr="preencoded.png">    </p:cNvPr>
          <p:cNvPicPr>
            <a:picLocks noChangeAspect="1"/>
          </p:cNvPicPr>
          <p:nvPr/>
        </p:nvPicPr>
        <p:blipFill>
          <a:blip r:embed="rId3"/>
          <a:stretch>
            <a:fillRect/>
          </a:stretch>
        </p:blipFill>
        <p:spPr>
          <a:xfrm>
            <a:off x="548640" y="4672584"/>
            <a:ext cx="292608" cy="292608"/>
          </a:xfrm>
          <a:prstGeom prst="rect">
            <a:avLst/>
          </a:prstGeom>
        </p:spPr>
      </p:pic>
      <p:sp>
        <p:nvSpPr>
          <p:cNvPr id="24" name="Text 19"/>
          <p:cNvSpPr txBox="1"/>
          <p:nvPr/>
        </p:nvSpPr>
        <p:spPr>
          <a:xfrm>
            <a:off x="1005840" y="4626864"/>
            <a:ext cx="10637215" cy="411480"/>
          </a:xfrm>
          <a:prstGeom prst="rect">
            <a:avLst/>
          </a:prstGeom>
          <a:noFill/>
          <a:ln/>
        </p:spPr>
        <p:txBody>
          <a:bodyPr wrap="square" lIns="0" tIns="0" rIns="0" bIns="0" rtlCol="0" anchor="ctr"/>
          <a:lstStyle/>
          <a:p>
            <a:pPr indent="0" marL="0">
              <a:buNone/>
            </a:pPr>
            <a:r>
              <a:rPr lang="en-US" sz="1500" dirty="0">
                <a:solidFill>
                  <a:schemeClr val="tx1"/>
                </a:solidFill>
              </a:rPr>
              <a:t>Un agent peut en appeler un autre : l'Assistant magasin demande le stock à l'agent Supply.</a:t>
            </a:r>
            <a:endParaRPr lang="en-US" sz="1500" dirty="0"/>
          </a:p>
        </p:txBody>
      </p:sp>
      <p:pic>
        <p:nvPicPr>
          <p:cNvPr id="25" name="Image 3" descr="preencoded.png">    </p:cNvPr>
          <p:cNvPicPr>
            <a:picLocks noChangeAspect="1"/>
          </p:cNvPicPr>
          <p:nvPr/>
        </p:nvPicPr>
        <p:blipFill>
          <a:blip r:embed="rId4"/>
          <a:stretch>
            <a:fillRect/>
          </a:stretch>
        </p:blipFill>
        <p:spPr>
          <a:xfrm>
            <a:off x="548640" y="5294376"/>
            <a:ext cx="292608" cy="292608"/>
          </a:xfrm>
          <a:prstGeom prst="rect">
            <a:avLst/>
          </a:prstGeom>
        </p:spPr>
      </p:pic>
      <p:sp>
        <p:nvSpPr>
          <p:cNvPr id="26" name="Text 20"/>
          <p:cNvSpPr txBox="1"/>
          <p:nvPr/>
        </p:nvSpPr>
        <p:spPr>
          <a:xfrm>
            <a:off x="1005840" y="5248656"/>
            <a:ext cx="10637215" cy="411480"/>
          </a:xfrm>
          <a:prstGeom prst="rect">
            <a:avLst/>
          </a:prstGeom>
          <a:noFill/>
          <a:ln/>
        </p:spPr>
        <p:txBody>
          <a:bodyPr wrap="square" lIns="0" tIns="0" rIns="0" bIns="0" rtlCol="0" anchor="ctr"/>
          <a:lstStyle/>
          <a:p>
            <a:pPr indent="0" marL="0">
              <a:buNone/>
            </a:pPr>
            <a:r>
              <a:rPr lang="en-US" sz="1500" dirty="0">
                <a:solidFill>
                  <a:schemeClr val="tx1"/>
                </a:solidFill>
              </a:rPr>
              <a:t>Même projet que l'app : aucune autorisation à donner, ajouté en quelques minutes.</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DEMANDER</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Comment demander la connexion d'un agent</a:t>
            </a:r>
            <a:endParaRPr lang="en-US" sz="3000" dirty="0"/>
          </a:p>
        </p:txBody>
      </p:sp>
      <p:sp>
        <p:nvSpPr>
          <p:cNvPr id="4" name="Shape 2"/>
          <p:cNvSpPr/>
          <p:nvPr/>
        </p:nvSpPr>
        <p:spPr>
          <a:xfrm>
            <a:off x="548640" y="1463040"/>
            <a:ext cx="384048" cy="384048"/>
          </a:xfrm>
          <a:prstGeom prst="ellipse">
            <a:avLst/>
          </a:prstGeom>
          <a:solidFill>
            <a:schemeClr val="accent1"/>
          </a:solidFill>
          <a:ln/>
        </p:spPr>
      </p:sp>
      <p:sp>
        <p:nvSpPr>
          <p:cNvPr id="5" name="Text 3"/>
          <p:cNvSpPr txBox="1"/>
          <p:nvPr/>
        </p:nvSpPr>
        <p:spPr>
          <a:xfrm>
            <a:off x="548640" y="146304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1</a:t>
            </a:r>
            <a:endParaRPr lang="en-US" sz="1300" dirty="0"/>
          </a:p>
        </p:txBody>
      </p:sp>
      <p:sp>
        <p:nvSpPr>
          <p:cNvPr id="6" name="Text 4"/>
          <p:cNvSpPr txBox="1"/>
          <p:nvPr/>
        </p:nvSpPr>
        <p:spPr>
          <a:xfrm>
            <a:off x="1097280" y="1426464"/>
            <a:ext cx="4937760" cy="685800"/>
          </a:xfrm>
          <a:prstGeom prst="rect">
            <a:avLst/>
          </a:prstGeom>
          <a:noFill/>
          <a:ln/>
        </p:spPr>
        <p:txBody>
          <a:bodyPr wrap="square" lIns="0" tIns="0" rIns="0" bIns="0" rtlCol="0" anchor="ctr"/>
          <a:lstStyle/>
          <a:p>
            <a:pPr indent="0" marL="0">
              <a:buNone/>
            </a:pPr>
            <a:r>
              <a:rPr lang="en-US" sz="1500" dirty="0">
                <a:solidFill>
                  <a:schemeClr val="tx1"/>
                </a:solidFill>
              </a:rPr>
              <a:t>Le PM décrit le besoin (mission, utilisateurs, données)</a:t>
            </a:r>
            <a:endParaRPr lang="en-US" sz="1500" dirty="0"/>
          </a:p>
        </p:txBody>
      </p:sp>
      <p:sp>
        <p:nvSpPr>
          <p:cNvPr id="7" name="Shape 5"/>
          <p:cNvSpPr/>
          <p:nvPr/>
        </p:nvSpPr>
        <p:spPr>
          <a:xfrm>
            <a:off x="548640" y="2194560"/>
            <a:ext cx="384048" cy="384048"/>
          </a:xfrm>
          <a:prstGeom prst="ellipse">
            <a:avLst/>
          </a:prstGeom>
          <a:solidFill>
            <a:schemeClr val="accent1"/>
          </a:solidFill>
          <a:ln/>
        </p:spPr>
      </p:sp>
      <p:sp>
        <p:nvSpPr>
          <p:cNvPr id="8" name="Text 6"/>
          <p:cNvSpPr txBox="1"/>
          <p:nvPr/>
        </p:nvSpPr>
        <p:spPr>
          <a:xfrm>
            <a:off x="548640" y="219456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2</a:t>
            </a:r>
            <a:endParaRPr lang="en-US" sz="1300" dirty="0"/>
          </a:p>
        </p:txBody>
      </p:sp>
      <p:sp>
        <p:nvSpPr>
          <p:cNvPr id="9" name="Text 7"/>
          <p:cNvSpPr txBox="1"/>
          <p:nvPr/>
        </p:nvSpPr>
        <p:spPr>
          <a:xfrm>
            <a:off x="1097280" y="2157984"/>
            <a:ext cx="4937760" cy="685800"/>
          </a:xfrm>
          <a:prstGeom prst="rect">
            <a:avLst/>
          </a:prstGeom>
          <a:noFill/>
          <a:ln/>
        </p:spPr>
        <p:txBody>
          <a:bodyPr wrap="square" lIns="0" tIns="0" rIns="0" bIns="0" rtlCol="0" anchor="ctr"/>
          <a:lstStyle/>
          <a:p>
            <a:pPr indent="0" marL="0">
              <a:buNone/>
            </a:pPr>
            <a:r>
              <a:rPr lang="en-US" sz="1500" dirty="0">
                <a:solidFill>
                  <a:schemeClr val="tx1"/>
                </a:solidFill>
              </a:rPr>
              <a:t>L'équipe technique développe ou fournit l'agent, en Europe</a:t>
            </a:r>
            <a:endParaRPr lang="en-US" sz="1500" dirty="0"/>
          </a:p>
        </p:txBody>
      </p:sp>
      <p:sp>
        <p:nvSpPr>
          <p:cNvPr id="10" name="Shape 8"/>
          <p:cNvSpPr/>
          <p:nvPr/>
        </p:nvSpPr>
        <p:spPr>
          <a:xfrm>
            <a:off x="548640" y="2926080"/>
            <a:ext cx="384048" cy="384048"/>
          </a:xfrm>
          <a:prstGeom prst="ellipse">
            <a:avLst/>
          </a:prstGeom>
          <a:solidFill>
            <a:schemeClr val="accent1"/>
          </a:solidFill>
          <a:ln/>
        </p:spPr>
      </p:sp>
      <p:sp>
        <p:nvSpPr>
          <p:cNvPr id="11" name="Text 9"/>
          <p:cNvSpPr txBox="1"/>
          <p:nvPr/>
        </p:nvSpPr>
        <p:spPr>
          <a:xfrm>
            <a:off x="548640" y="292608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3</a:t>
            </a:r>
            <a:endParaRPr lang="en-US" sz="1300" dirty="0"/>
          </a:p>
        </p:txBody>
      </p:sp>
      <p:sp>
        <p:nvSpPr>
          <p:cNvPr id="12" name="Text 10"/>
          <p:cNvSpPr txBox="1"/>
          <p:nvPr/>
        </p:nvSpPr>
        <p:spPr>
          <a:xfrm>
            <a:off x="1097280" y="2889504"/>
            <a:ext cx="4937760" cy="685800"/>
          </a:xfrm>
          <a:prstGeom prst="rect">
            <a:avLst/>
          </a:prstGeom>
          <a:noFill/>
          <a:ln/>
        </p:spPr>
        <p:txBody>
          <a:bodyPr wrap="square" lIns="0" tIns="0" rIns="0" bIns="0" rtlCol="0" anchor="ctr"/>
          <a:lstStyle/>
          <a:p>
            <a:pPr indent="0" marL="0">
              <a:buNone/>
            </a:pPr>
            <a:r>
              <a:rPr lang="en-US" sz="1500" dirty="0">
                <a:solidFill>
                  <a:schemeClr val="tx1"/>
                </a:solidFill>
              </a:rPr>
              <a:t>La sécurité vérifie la checklist (+ DPO si données perso.)</a:t>
            </a:r>
            <a:endParaRPr lang="en-US" sz="1500" dirty="0"/>
          </a:p>
        </p:txBody>
      </p:sp>
      <p:sp>
        <p:nvSpPr>
          <p:cNvPr id="13" name="Shape 11"/>
          <p:cNvSpPr/>
          <p:nvPr/>
        </p:nvSpPr>
        <p:spPr>
          <a:xfrm>
            <a:off x="548640" y="3657600"/>
            <a:ext cx="384048" cy="384048"/>
          </a:xfrm>
          <a:prstGeom prst="ellipse">
            <a:avLst/>
          </a:prstGeom>
          <a:solidFill>
            <a:schemeClr val="accent1"/>
          </a:solidFill>
          <a:ln/>
        </p:spPr>
      </p:sp>
      <p:sp>
        <p:nvSpPr>
          <p:cNvPr id="14" name="Text 12"/>
          <p:cNvSpPr txBox="1"/>
          <p:nvPr/>
        </p:nvSpPr>
        <p:spPr>
          <a:xfrm>
            <a:off x="548640" y="365760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4</a:t>
            </a:r>
            <a:endParaRPr lang="en-US" sz="1300" dirty="0"/>
          </a:p>
        </p:txBody>
      </p:sp>
      <p:sp>
        <p:nvSpPr>
          <p:cNvPr id="15" name="Text 13"/>
          <p:cNvSpPr txBox="1"/>
          <p:nvPr/>
        </p:nvSpPr>
        <p:spPr>
          <a:xfrm>
            <a:off x="1097280" y="3621024"/>
            <a:ext cx="4937760" cy="685800"/>
          </a:xfrm>
          <a:prstGeom prst="rect">
            <a:avLst/>
          </a:prstGeom>
          <a:noFill/>
          <a:ln/>
        </p:spPr>
        <p:txBody>
          <a:bodyPr wrap="square" lIns="0" tIns="0" rIns="0" bIns="0" rtlCol="0" anchor="ctr"/>
          <a:lstStyle/>
          <a:p>
            <a:pPr indent="0" marL="0">
              <a:buNone/>
            </a:pPr>
            <a:r>
              <a:rPr lang="en-US" sz="1500" dirty="0">
                <a:solidFill>
                  <a:schemeClr val="tx1"/>
                </a:solidFill>
              </a:rPr>
              <a:t>L'équipe habilitée ou l'admin connecte l'agent</a:t>
            </a:r>
            <a:endParaRPr lang="en-US" sz="1500" dirty="0"/>
          </a:p>
        </p:txBody>
      </p:sp>
      <p:sp>
        <p:nvSpPr>
          <p:cNvPr id="16" name="Shape 14"/>
          <p:cNvSpPr/>
          <p:nvPr/>
        </p:nvSpPr>
        <p:spPr>
          <a:xfrm>
            <a:off x="548640" y="4389120"/>
            <a:ext cx="384048" cy="384048"/>
          </a:xfrm>
          <a:prstGeom prst="ellipse">
            <a:avLst/>
          </a:prstGeom>
          <a:solidFill>
            <a:schemeClr val="accent1"/>
          </a:solidFill>
          <a:ln/>
        </p:spPr>
      </p:sp>
      <p:sp>
        <p:nvSpPr>
          <p:cNvPr id="17" name="Text 15"/>
          <p:cNvSpPr txBox="1"/>
          <p:nvPr/>
        </p:nvSpPr>
        <p:spPr>
          <a:xfrm>
            <a:off x="548640" y="4389120"/>
            <a:ext cx="384048" cy="384048"/>
          </a:xfrm>
          <a:prstGeom prst="rect">
            <a:avLst/>
          </a:prstGeom>
          <a:noFill/>
          <a:ln/>
        </p:spPr>
        <p:txBody>
          <a:bodyPr wrap="square" lIns="0" tIns="0" rIns="0" bIns="0" rtlCol="0" anchor="ctr"/>
          <a:lstStyle/>
          <a:p>
            <a:pPr algn="ctr" indent="0" marL="0">
              <a:buNone/>
            </a:pPr>
            <a:r>
              <a:rPr lang="en-US" sz="1300" b="1" dirty="0">
                <a:solidFill>
                  <a:schemeClr val="bg1"/>
                </a:solidFill>
              </a:rPr>
              <a:t>5</a:t>
            </a:r>
            <a:endParaRPr lang="en-US" sz="1300" dirty="0"/>
          </a:p>
        </p:txBody>
      </p:sp>
      <p:sp>
        <p:nvSpPr>
          <p:cNvPr id="18" name="Text 16"/>
          <p:cNvSpPr txBox="1"/>
          <p:nvPr/>
        </p:nvSpPr>
        <p:spPr>
          <a:xfrm>
            <a:off x="1097280" y="4352544"/>
            <a:ext cx="4937760" cy="685800"/>
          </a:xfrm>
          <a:prstGeom prst="rect">
            <a:avLst/>
          </a:prstGeom>
          <a:noFill/>
          <a:ln/>
        </p:spPr>
        <p:txBody>
          <a:bodyPr wrap="square" lIns="0" tIns="0" rIns="0" bIns="0" rtlCol="0" anchor="ctr"/>
          <a:lstStyle/>
          <a:p>
            <a:pPr indent="0" marL="0">
              <a:buNone/>
            </a:pPr>
            <a:r>
              <a:rPr lang="en-US" sz="1500" dirty="0">
                <a:solidFill>
                  <a:schemeClr val="tx1"/>
                </a:solidFill>
              </a:rPr>
              <a:t>Les utilisateurs le trouvent ; le PM suit l'adoption</a:t>
            </a:r>
            <a:endParaRPr lang="en-US" sz="1500" dirty="0"/>
          </a:p>
        </p:txBody>
      </p:sp>
      <p:sp>
        <p:nvSpPr>
          <p:cNvPr id="19" name="Shape 17"/>
          <p:cNvSpPr/>
          <p:nvPr/>
        </p:nvSpPr>
        <p:spPr>
          <a:xfrm>
            <a:off x="6492240" y="1371600"/>
            <a:ext cx="5150815" cy="4206240"/>
          </a:xfrm>
          <a:prstGeom prst="roundRect">
            <a:avLst>
              <a:gd name="adj" fmla="val 1739"/>
            </a:avLst>
          </a:prstGeom>
          <a:solidFill>
            <a:schemeClr val="bg2"/>
          </a:solidFill>
          <a:ln/>
        </p:spPr>
      </p:sp>
      <p:sp>
        <p:nvSpPr>
          <p:cNvPr id="20" name="Text 18"/>
          <p:cNvSpPr txBox="1"/>
          <p:nvPr/>
        </p:nvSpPr>
        <p:spPr>
          <a:xfrm>
            <a:off x="6720840" y="1508760"/>
            <a:ext cx="4572000" cy="365760"/>
          </a:xfrm>
          <a:prstGeom prst="rect">
            <a:avLst/>
          </a:prstGeom>
          <a:noFill/>
          <a:ln/>
        </p:spPr>
        <p:txBody>
          <a:bodyPr wrap="square" lIns="0" tIns="0" rIns="0" bIns="0" rtlCol="0" anchor="t"/>
          <a:lstStyle/>
          <a:p>
            <a:pPr indent="0" marL="0">
              <a:buNone/>
            </a:pPr>
            <a:r>
              <a:rPr lang="en-US" sz="1500" b="1" dirty="0">
                <a:solidFill>
                  <a:schemeClr val="tx2"/>
                </a:solidFill>
              </a:rPr>
              <a:t>Checklist avant connexion</a:t>
            </a:r>
            <a:endParaRPr lang="en-US" sz="1500" dirty="0"/>
          </a:p>
        </p:txBody>
      </p:sp>
      <p:pic>
        <p:nvPicPr>
          <p:cNvPr id="21" name="Image 0" descr="preencoded.png">    </p:cNvPr>
          <p:cNvPicPr>
            <a:picLocks noChangeAspect="1"/>
          </p:cNvPicPr>
          <p:nvPr/>
        </p:nvPicPr>
        <p:blipFill>
          <a:blip r:embed="rId1"/>
          <a:stretch>
            <a:fillRect/>
          </a:stretch>
        </p:blipFill>
        <p:spPr>
          <a:xfrm>
            <a:off x="6720840" y="2011680"/>
            <a:ext cx="237744" cy="237744"/>
          </a:xfrm>
          <a:prstGeom prst="rect">
            <a:avLst/>
          </a:prstGeom>
        </p:spPr>
      </p:pic>
      <p:sp>
        <p:nvSpPr>
          <p:cNvPr id="22" name="Text 19"/>
          <p:cNvSpPr txBox="1"/>
          <p:nvPr/>
        </p:nvSpPr>
        <p:spPr>
          <a:xfrm>
            <a:off x="7086600" y="1965960"/>
            <a:ext cx="4297680" cy="347472"/>
          </a:xfrm>
          <a:prstGeom prst="rect">
            <a:avLst/>
          </a:prstGeom>
          <a:noFill/>
          <a:ln/>
        </p:spPr>
        <p:txBody>
          <a:bodyPr wrap="square" lIns="0" tIns="0" rIns="0" bIns="0" rtlCol="0" anchor="ctr"/>
          <a:lstStyle/>
          <a:p>
            <a:pPr indent="0" marL="0">
              <a:buNone/>
            </a:pPr>
            <a:r>
              <a:rPr lang="en-US" sz="1300" dirty="0">
                <a:solidFill>
                  <a:schemeClr val="tx1"/>
                </a:solidFill>
              </a:rPr>
              <a:t>Hébergé en Europe</a:t>
            </a:r>
            <a:endParaRPr lang="en-US" sz="1300" dirty="0"/>
          </a:p>
        </p:txBody>
      </p:sp>
      <p:pic>
        <p:nvPicPr>
          <p:cNvPr id="23" name="Image 1" descr="preencoded.png">    </p:cNvPr>
          <p:cNvPicPr>
            <a:picLocks noChangeAspect="1"/>
          </p:cNvPicPr>
          <p:nvPr/>
        </p:nvPicPr>
        <p:blipFill>
          <a:blip r:embed="rId2"/>
          <a:stretch>
            <a:fillRect/>
          </a:stretch>
        </p:blipFill>
        <p:spPr>
          <a:xfrm>
            <a:off x="6720840" y="2441448"/>
            <a:ext cx="237744" cy="237744"/>
          </a:xfrm>
          <a:prstGeom prst="rect">
            <a:avLst/>
          </a:prstGeom>
        </p:spPr>
      </p:pic>
      <p:sp>
        <p:nvSpPr>
          <p:cNvPr id="24" name="Text 20"/>
          <p:cNvSpPr txBox="1"/>
          <p:nvPr/>
        </p:nvSpPr>
        <p:spPr>
          <a:xfrm>
            <a:off x="7086600" y="2395728"/>
            <a:ext cx="4297680" cy="347472"/>
          </a:xfrm>
          <a:prstGeom prst="rect">
            <a:avLst/>
          </a:prstGeom>
          <a:noFill/>
          <a:ln/>
        </p:spPr>
        <p:txBody>
          <a:bodyPr wrap="square" lIns="0" tIns="0" rIns="0" bIns="0" rtlCol="0" anchor="ctr"/>
          <a:lstStyle/>
          <a:p>
            <a:pPr indent="0" marL="0">
              <a:buNone/>
            </a:pPr>
            <a:r>
              <a:rPr lang="en-US" sz="1300" dirty="0">
                <a:solidFill>
                  <a:schemeClr val="tx1"/>
                </a:solidFill>
              </a:rPr>
              <a:t>Filtre de sécurité intégré à l'agent</a:t>
            </a:r>
            <a:endParaRPr lang="en-US" sz="1300" dirty="0"/>
          </a:p>
        </p:txBody>
      </p:sp>
      <p:pic>
        <p:nvPicPr>
          <p:cNvPr id="25" name="Image 2" descr="preencoded.png">    </p:cNvPr>
          <p:cNvPicPr>
            <a:picLocks noChangeAspect="1"/>
          </p:cNvPicPr>
          <p:nvPr/>
        </p:nvPicPr>
        <p:blipFill>
          <a:blip r:embed="rId3"/>
          <a:stretch>
            <a:fillRect/>
          </a:stretch>
        </p:blipFill>
        <p:spPr>
          <a:xfrm>
            <a:off x="6720840" y="2871216"/>
            <a:ext cx="237744" cy="237744"/>
          </a:xfrm>
          <a:prstGeom prst="rect">
            <a:avLst/>
          </a:prstGeom>
        </p:spPr>
      </p:pic>
      <p:sp>
        <p:nvSpPr>
          <p:cNvPr id="26" name="Text 21"/>
          <p:cNvSpPr txBox="1"/>
          <p:nvPr/>
        </p:nvSpPr>
        <p:spPr>
          <a:xfrm>
            <a:off x="7086600" y="2825496"/>
            <a:ext cx="4297680" cy="347472"/>
          </a:xfrm>
          <a:prstGeom prst="rect">
            <a:avLst/>
          </a:prstGeom>
          <a:noFill/>
          <a:ln/>
        </p:spPr>
        <p:txBody>
          <a:bodyPr wrap="square" lIns="0" tIns="0" rIns="0" bIns="0" rtlCol="0" anchor="ctr"/>
          <a:lstStyle/>
          <a:p>
            <a:pPr indent="0" marL="0">
              <a:buNone/>
            </a:pPr>
            <a:r>
              <a:rPr lang="en-US" sz="1300" dirty="0">
                <a:solidFill>
                  <a:schemeClr val="tx1"/>
                </a:solidFill>
              </a:rPr>
              <a:t>Identité technique propre, droits minimum</a:t>
            </a:r>
            <a:endParaRPr lang="en-US" sz="1300" dirty="0"/>
          </a:p>
        </p:txBody>
      </p:sp>
      <p:pic>
        <p:nvPicPr>
          <p:cNvPr id="27" name="Image 3" descr="preencoded.png">    </p:cNvPr>
          <p:cNvPicPr>
            <a:picLocks noChangeAspect="1"/>
          </p:cNvPicPr>
          <p:nvPr/>
        </p:nvPicPr>
        <p:blipFill>
          <a:blip r:embed="rId4"/>
          <a:stretch>
            <a:fillRect/>
          </a:stretch>
        </p:blipFill>
        <p:spPr>
          <a:xfrm>
            <a:off x="6720840" y="3300984"/>
            <a:ext cx="237744" cy="237744"/>
          </a:xfrm>
          <a:prstGeom prst="rect">
            <a:avLst/>
          </a:prstGeom>
        </p:spPr>
      </p:pic>
      <p:sp>
        <p:nvSpPr>
          <p:cNvPr id="28" name="Text 22"/>
          <p:cNvSpPr txBox="1"/>
          <p:nvPr/>
        </p:nvSpPr>
        <p:spPr>
          <a:xfrm>
            <a:off x="7086600" y="3255264"/>
            <a:ext cx="4297680" cy="347472"/>
          </a:xfrm>
          <a:prstGeom prst="rect">
            <a:avLst/>
          </a:prstGeom>
          <a:noFill/>
          <a:ln/>
        </p:spPr>
        <p:txBody>
          <a:bodyPr wrap="square" lIns="0" tIns="0" rIns="0" bIns="0" rtlCol="0" anchor="ctr"/>
          <a:lstStyle/>
          <a:p>
            <a:pPr indent="0" marL="0">
              <a:buNone/>
            </a:pPr>
            <a:r>
              <a:rPr lang="en-US" sz="1300" dirty="0">
                <a:solidFill>
                  <a:schemeClr val="tx1"/>
                </a:solidFill>
              </a:rPr>
              <a:t>Confirmation humaine avant toute action</a:t>
            </a:r>
            <a:endParaRPr lang="en-US" sz="1300" dirty="0"/>
          </a:p>
        </p:txBody>
      </p:sp>
      <p:pic>
        <p:nvPicPr>
          <p:cNvPr id="29" name="Image 4" descr="preencoded.png">    </p:cNvPr>
          <p:cNvPicPr>
            <a:picLocks noChangeAspect="1"/>
          </p:cNvPicPr>
          <p:nvPr/>
        </p:nvPicPr>
        <p:blipFill>
          <a:blip r:embed="rId5"/>
          <a:stretch>
            <a:fillRect/>
          </a:stretch>
        </p:blipFill>
        <p:spPr>
          <a:xfrm>
            <a:off x="6720840" y="3730752"/>
            <a:ext cx="237744" cy="237744"/>
          </a:xfrm>
          <a:prstGeom prst="rect">
            <a:avLst/>
          </a:prstGeom>
        </p:spPr>
      </p:pic>
      <p:sp>
        <p:nvSpPr>
          <p:cNvPr id="30" name="Text 23"/>
          <p:cNvSpPr txBox="1"/>
          <p:nvPr/>
        </p:nvSpPr>
        <p:spPr>
          <a:xfrm>
            <a:off x="7086600" y="3685032"/>
            <a:ext cx="4297680" cy="347472"/>
          </a:xfrm>
          <a:prstGeom prst="rect">
            <a:avLst/>
          </a:prstGeom>
          <a:noFill/>
          <a:ln/>
        </p:spPr>
        <p:txBody>
          <a:bodyPr wrap="square" lIns="0" tIns="0" rIns="0" bIns="0" rtlCol="0" anchor="ctr"/>
          <a:lstStyle/>
          <a:p>
            <a:pPr indent="0" marL="0">
              <a:buNone/>
            </a:pPr>
            <a:r>
              <a:rPr lang="en-US" sz="1300" dirty="0">
                <a:solidFill>
                  <a:schemeClr val="tx1"/>
                </a:solidFill>
              </a:rPr>
              <a:t>Description claire</a:t>
            </a:r>
            <a:endParaRPr lang="en-US" sz="1300" dirty="0"/>
          </a:p>
        </p:txBody>
      </p:sp>
      <p:pic>
        <p:nvPicPr>
          <p:cNvPr id="31" name="Image 5" descr="preencoded.png">    </p:cNvPr>
          <p:cNvPicPr>
            <a:picLocks noChangeAspect="1"/>
          </p:cNvPicPr>
          <p:nvPr/>
        </p:nvPicPr>
        <p:blipFill>
          <a:blip r:embed="rId6"/>
          <a:stretch>
            <a:fillRect/>
          </a:stretch>
        </p:blipFill>
        <p:spPr>
          <a:xfrm>
            <a:off x="6720840" y="4160520"/>
            <a:ext cx="237744" cy="237744"/>
          </a:xfrm>
          <a:prstGeom prst="rect">
            <a:avLst/>
          </a:prstGeom>
        </p:spPr>
      </p:pic>
      <p:sp>
        <p:nvSpPr>
          <p:cNvPr id="32" name="Text 24"/>
          <p:cNvSpPr txBox="1"/>
          <p:nvPr/>
        </p:nvSpPr>
        <p:spPr>
          <a:xfrm>
            <a:off x="7086600" y="4114800"/>
            <a:ext cx="4297680" cy="347472"/>
          </a:xfrm>
          <a:prstGeom prst="rect">
            <a:avLst/>
          </a:prstGeom>
          <a:noFill/>
          <a:ln/>
        </p:spPr>
        <p:txBody>
          <a:bodyPr wrap="square" lIns="0" tIns="0" rIns="0" bIns="0" rtlCol="0" anchor="ctr"/>
          <a:lstStyle/>
          <a:p>
            <a:pPr indent="0" marL="0">
              <a:buNone/>
            </a:pPr>
            <a:r>
              <a:rPr lang="en-US" sz="1300" dirty="0">
                <a:solidFill>
                  <a:schemeClr val="tx1"/>
                </a:solidFill>
              </a:rPr>
              <a:t>Groupe d'utilisateurs précis</a:t>
            </a:r>
            <a:endParaRPr lang="en-US" sz="1300" dirty="0"/>
          </a:p>
        </p:txBody>
      </p:sp>
      <p:pic>
        <p:nvPicPr>
          <p:cNvPr id="33" name="Image 6" descr="preencoded.png">    </p:cNvPr>
          <p:cNvPicPr>
            <a:picLocks noChangeAspect="1"/>
          </p:cNvPicPr>
          <p:nvPr/>
        </p:nvPicPr>
        <p:blipFill>
          <a:blip r:embed="rId7"/>
          <a:stretch>
            <a:fillRect/>
          </a:stretch>
        </p:blipFill>
        <p:spPr>
          <a:xfrm>
            <a:off x="6720840" y="4590288"/>
            <a:ext cx="237744" cy="237744"/>
          </a:xfrm>
          <a:prstGeom prst="rect">
            <a:avLst/>
          </a:prstGeom>
        </p:spPr>
      </p:pic>
      <p:sp>
        <p:nvSpPr>
          <p:cNvPr id="34" name="Text 25"/>
          <p:cNvSpPr txBox="1"/>
          <p:nvPr/>
        </p:nvSpPr>
        <p:spPr>
          <a:xfrm>
            <a:off x="7086600" y="4544568"/>
            <a:ext cx="4297680" cy="347472"/>
          </a:xfrm>
          <a:prstGeom prst="rect">
            <a:avLst/>
          </a:prstGeom>
          <a:noFill/>
          <a:ln/>
        </p:spPr>
        <p:txBody>
          <a:bodyPr wrap="square" lIns="0" tIns="0" rIns="0" bIns="0" rtlCol="0" anchor="ctr"/>
          <a:lstStyle/>
          <a:p>
            <a:pPr indent="0" marL="0">
              <a:buNone/>
            </a:pPr>
            <a:r>
              <a:rPr lang="en-US" sz="1300" dirty="0">
                <a:solidFill>
                  <a:schemeClr val="tx1"/>
                </a:solidFill>
              </a:rPr>
              <a:t>Propriétaire identifié</a:t>
            </a:r>
            <a:endParaRPr lang="en-US" sz="1300" dirty="0"/>
          </a:p>
        </p:txBody>
      </p:sp>
      <p:pic>
        <p:nvPicPr>
          <p:cNvPr id="35" name="Image 7" descr="preencoded.png">    </p:cNvPr>
          <p:cNvPicPr>
            <a:picLocks noChangeAspect="1"/>
          </p:cNvPicPr>
          <p:nvPr/>
        </p:nvPicPr>
        <p:blipFill>
          <a:blip r:embed="rId8"/>
          <a:stretch>
            <a:fillRect/>
          </a:stretch>
        </p:blipFill>
        <p:spPr>
          <a:xfrm>
            <a:off x="6720840" y="5020056"/>
            <a:ext cx="237744" cy="237744"/>
          </a:xfrm>
          <a:prstGeom prst="rect">
            <a:avLst/>
          </a:prstGeom>
        </p:spPr>
      </p:pic>
      <p:sp>
        <p:nvSpPr>
          <p:cNvPr id="36" name="Text 26"/>
          <p:cNvSpPr txBox="1"/>
          <p:nvPr/>
        </p:nvSpPr>
        <p:spPr>
          <a:xfrm>
            <a:off x="7086600" y="4974336"/>
            <a:ext cx="4297680" cy="347472"/>
          </a:xfrm>
          <a:prstGeom prst="rect">
            <a:avLst/>
          </a:prstGeom>
          <a:noFill/>
          <a:ln/>
        </p:spPr>
        <p:txBody>
          <a:bodyPr wrap="square" lIns="0" tIns="0" rIns="0" bIns="0" rtlCol="0" anchor="ctr"/>
          <a:lstStyle/>
          <a:p>
            <a:pPr indent="0" marL="0">
              <a:buNone/>
            </a:pPr>
            <a:r>
              <a:rPr lang="en-US" sz="1300" dirty="0">
                <a:solidFill>
                  <a:schemeClr val="tx1"/>
                </a:solidFill>
              </a:rPr>
              <a:t>Avis DPO si données personnelles</a:t>
            </a:r>
            <a:endParaRPr lang="en-US" sz="1300" dirty="0"/>
          </a:p>
        </p:txBody>
      </p:sp>
      <p:sp>
        <p:nvSpPr>
          <p:cNvPr id="37" name="Shape 27"/>
          <p:cNvSpPr/>
          <p:nvPr/>
        </p:nvSpPr>
        <p:spPr>
          <a:xfrm>
            <a:off x="548640" y="5715000"/>
            <a:ext cx="11094415" cy="548640"/>
          </a:xfrm>
          <a:prstGeom prst="roundRect">
            <a:avLst>
              <a:gd name="adj" fmla="val 13333"/>
            </a:avLst>
          </a:prstGeom>
          <a:solidFill>
            <a:schemeClr val="bg2"/>
          </a:solidFill>
          <a:ln/>
        </p:spPr>
      </p:sp>
      <p:sp>
        <p:nvSpPr>
          <p:cNvPr id="38" name="Text 28"/>
          <p:cNvSpPr txBox="1"/>
          <p:nvPr/>
        </p:nvSpPr>
        <p:spPr>
          <a:xfrm>
            <a:off x="777240" y="5852160"/>
            <a:ext cx="10637215" cy="274320"/>
          </a:xfrm>
          <a:prstGeom prst="rect">
            <a:avLst/>
          </a:prstGeom>
          <a:noFill/>
          <a:ln/>
        </p:spPr>
        <p:txBody>
          <a:bodyPr wrap="square" lIns="0" tIns="0" rIns="0" bIns="0" rtlCol="0" anchor="ctr"/>
          <a:lstStyle/>
          <a:p>
            <a:pPr indent="0" marL="0">
              <a:buNone/>
            </a:pPr>
            <a:r>
              <a:rPr lang="en-US" sz="1500" dirty="0">
                <a:solidFill>
                  <a:schemeClr val="tx2"/>
                </a:solidFill>
              </a:rPr>
              <a:t>Délai indicatif : 2 à 5 jours ouvrés ; avec données personnelles, selon l'avis du DPO.</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CAS FRÉQUENT</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Une équipe a déjà un agent dans son catalogue ?</a:t>
            </a:r>
            <a:endParaRPr lang="en-US" sz="3000" dirty="0"/>
          </a:p>
        </p:txBody>
      </p:sp>
      <p:sp>
        <p:nvSpPr>
          <p:cNvPr id="4" name="Text 2"/>
          <p:cNvSpPr txBox="1"/>
          <p:nvPr/>
        </p:nvSpPr>
        <p:spPr>
          <a:xfrm>
            <a:off x="548640" y="1325880"/>
            <a:ext cx="11094415" cy="411480"/>
          </a:xfrm>
          <a:prstGeom prst="rect">
            <a:avLst/>
          </a:prstGeom>
          <a:noFill/>
          <a:ln/>
        </p:spPr>
        <p:txBody>
          <a:bodyPr wrap="square" lIns="0" tIns="0" rIns="0" bIns="0" rtlCol="0" anchor="t"/>
          <a:lstStyle/>
          <a:p>
            <a:pPr indent="0" marL="0">
              <a:buNone/>
            </a:pPr>
            <a:r>
              <a:rPr lang="en-US" sz="1500" dirty="0">
                <a:solidFill>
                  <a:schemeClr val="accent3"/>
                </a:solidFill>
              </a:rPr>
              <a:t>Pas besoin de le refaire : le catalogue (Agent Registry) de l'équipe sert à le retrouver et à savoir comment le brancher.</a:t>
            </a:r>
            <a:endParaRPr lang="en-US" sz="1500" dirty="0"/>
          </a:p>
        </p:txBody>
      </p:sp>
      <p:sp>
        <p:nvSpPr>
          <p:cNvPr id="5" name="Shape 3"/>
          <p:cNvSpPr/>
          <p:nvPr/>
        </p:nvSpPr>
        <p:spPr>
          <a:xfrm>
            <a:off x="548640" y="1874520"/>
            <a:ext cx="3576218" cy="3246120"/>
          </a:xfrm>
          <a:prstGeom prst="roundRect">
            <a:avLst>
              <a:gd name="adj" fmla="val 2254"/>
            </a:avLst>
          </a:prstGeom>
          <a:solidFill>
            <a:schemeClr val="bg2"/>
          </a:solidFill>
          <a:ln/>
        </p:spPr>
      </p:sp>
      <p:sp>
        <p:nvSpPr>
          <p:cNvPr id="6" name="Shape 4"/>
          <p:cNvSpPr/>
          <p:nvPr/>
        </p:nvSpPr>
        <p:spPr>
          <a:xfrm>
            <a:off x="548640" y="1874520"/>
            <a:ext cx="3576218" cy="109728"/>
          </a:xfrm>
          <a:prstGeom prst="rect">
            <a:avLst/>
          </a:prstGeom>
          <a:solidFill>
            <a:schemeClr val="accent1"/>
          </a:solidFill>
          <a:ln/>
        </p:spPr>
      </p:sp>
      <p:sp>
        <p:nvSpPr>
          <p:cNvPr id="7" name="Shape 5"/>
          <p:cNvSpPr/>
          <p:nvPr/>
        </p:nvSpPr>
        <p:spPr>
          <a:xfrm>
            <a:off x="777240" y="2194560"/>
            <a:ext cx="548640" cy="548640"/>
          </a:xfrm>
          <a:prstGeom prst="ellipse">
            <a:avLst/>
          </a:prstGeom>
          <a:solidFill>
            <a:schemeClr val="accent1"/>
          </a:solidFill>
          <a:ln/>
        </p:spPr>
      </p:sp>
      <p:sp>
        <p:nvSpPr>
          <p:cNvPr id="8" name="Text 6"/>
          <p:cNvSpPr txBox="1"/>
          <p:nvPr/>
        </p:nvSpPr>
        <p:spPr>
          <a:xfrm>
            <a:off x="777240" y="21945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9" name="Text 7"/>
          <p:cNvSpPr txBox="1"/>
          <p:nvPr/>
        </p:nvSpPr>
        <p:spPr>
          <a:xfrm>
            <a:off x="1463040" y="21945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Hébergé chez Google</a:t>
            </a:r>
            <a:endParaRPr lang="en-US" sz="1800" dirty="0"/>
          </a:p>
        </p:txBody>
      </p:sp>
      <p:sp>
        <p:nvSpPr>
          <p:cNvPr id="10" name="Text 8"/>
          <p:cNvSpPr txBox="1"/>
          <p:nvPr/>
        </p:nvSpPr>
        <p:spPr>
          <a:xfrm>
            <a:off x="777240" y="2926080"/>
            <a:ext cx="3119018" cy="1417320"/>
          </a:xfrm>
          <a:prstGeom prst="rect">
            <a:avLst/>
          </a:prstGeom>
          <a:noFill/>
          <a:ln/>
        </p:spPr>
        <p:txBody>
          <a:bodyPr wrap="square" lIns="0" tIns="0" rIns="0" bIns="0" rtlCol="0" anchor="t"/>
          <a:lstStyle/>
          <a:p>
            <a:pPr indent="0" marL="0">
              <a:buNone/>
            </a:pPr>
            <a:r>
              <a:rPr lang="en-US" sz="1400" dirty="0">
                <a:solidFill>
                  <a:schemeClr val="tx1"/>
                </a:solidFill>
              </a:rPr>
              <a:t>L'équipe donne une autorisation dans son projet ; nous l'ajoutons dans l'app.</a:t>
            </a:r>
            <a:endParaRPr lang="en-US" sz="1400" dirty="0"/>
          </a:p>
        </p:txBody>
      </p:sp>
      <p:sp>
        <p:nvSpPr>
          <p:cNvPr id="11" name="Text 9"/>
          <p:cNvSpPr txBox="1"/>
          <p:nvPr/>
        </p:nvSpPr>
        <p:spPr>
          <a:xfrm>
            <a:off x="777240" y="4434840"/>
            <a:ext cx="3119018" cy="548640"/>
          </a:xfrm>
          <a:prstGeom prst="rect">
            <a:avLst/>
          </a:prstGeom>
          <a:noFill/>
          <a:ln/>
        </p:spPr>
        <p:txBody>
          <a:bodyPr wrap="square" lIns="0" tIns="0" rIns="0" bIns="0" rtlCol="0" anchor="t"/>
          <a:lstStyle/>
          <a:p>
            <a:pPr indent="0" marL="0">
              <a:buNone/>
            </a:pPr>
            <a:r>
              <a:rPr lang="en-US" sz="1300" b="1" dirty="0">
                <a:solidFill>
                  <a:schemeClr val="accent1"/>
                </a:solidFill>
              </a:rPr>
              <a:t>Le jour même</a:t>
            </a:r>
            <a:endParaRPr lang="en-US" sz="1300" dirty="0"/>
          </a:p>
        </p:txBody>
      </p:sp>
      <p:sp>
        <p:nvSpPr>
          <p:cNvPr id="12" name="Shape 10"/>
          <p:cNvSpPr/>
          <p:nvPr/>
        </p:nvSpPr>
        <p:spPr>
          <a:xfrm>
            <a:off x="4307738" y="1874520"/>
            <a:ext cx="3576218" cy="3246120"/>
          </a:xfrm>
          <a:prstGeom prst="roundRect">
            <a:avLst>
              <a:gd name="adj" fmla="val 2254"/>
            </a:avLst>
          </a:prstGeom>
          <a:solidFill>
            <a:schemeClr val="bg2"/>
          </a:solidFill>
          <a:ln/>
        </p:spPr>
      </p:sp>
      <p:sp>
        <p:nvSpPr>
          <p:cNvPr id="13" name="Shape 11"/>
          <p:cNvSpPr/>
          <p:nvPr/>
        </p:nvSpPr>
        <p:spPr>
          <a:xfrm>
            <a:off x="4307738" y="1874520"/>
            <a:ext cx="3576218" cy="109728"/>
          </a:xfrm>
          <a:prstGeom prst="rect">
            <a:avLst/>
          </a:prstGeom>
          <a:solidFill>
            <a:schemeClr val="accent2"/>
          </a:solidFill>
          <a:ln/>
        </p:spPr>
      </p:sp>
      <p:sp>
        <p:nvSpPr>
          <p:cNvPr id="14" name="Shape 12"/>
          <p:cNvSpPr/>
          <p:nvPr/>
        </p:nvSpPr>
        <p:spPr>
          <a:xfrm>
            <a:off x="4536338" y="2194560"/>
            <a:ext cx="548640" cy="548640"/>
          </a:xfrm>
          <a:prstGeom prst="ellipse">
            <a:avLst/>
          </a:prstGeom>
          <a:solidFill>
            <a:schemeClr val="accent2"/>
          </a:solidFill>
          <a:ln/>
        </p:spPr>
      </p:sp>
      <p:sp>
        <p:nvSpPr>
          <p:cNvPr id="15" name="Text 13"/>
          <p:cNvSpPr txBox="1"/>
          <p:nvPr/>
        </p:nvSpPr>
        <p:spPr>
          <a:xfrm>
            <a:off x="4536338" y="21945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6" name="Text 14"/>
          <p:cNvSpPr txBox="1"/>
          <p:nvPr/>
        </p:nvSpPr>
        <p:spPr>
          <a:xfrm>
            <a:off x="5222138" y="21945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Hébergé ailleurs (A2A)</a:t>
            </a:r>
            <a:endParaRPr lang="en-US" sz="1800" dirty="0"/>
          </a:p>
        </p:txBody>
      </p:sp>
      <p:sp>
        <p:nvSpPr>
          <p:cNvPr id="17" name="Text 15"/>
          <p:cNvSpPr txBox="1"/>
          <p:nvPr/>
        </p:nvSpPr>
        <p:spPr>
          <a:xfrm>
            <a:off x="4536338" y="2926080"/>
            <a:ext cx="3119018" cy="1417320"/>
          </a:xfrm>
          <a:prstGeom prst="rect">
            <a:avLst/>
          </a:prstGeom>
          <a:noFill/>
          <a:ln/>
        </p:spPr>
        <p:txBody>
          <a:bodyPr wrap="square" lIns="0" tIns="0" rIns="0" bIns="0" rtlCol="0" anchor="t"/>
          <a:lstStyle/>
          <a:p>
            <a:pPr indent="0" marL="0">
              <a:buNone/>
            </a:pPr>
            <a:r>
              <a:rPr lang="en-US" sz="1400" dirty="0">
                <a:solidFill>
                  <a:schemeClr val="tx1"/>
                </a:solidFill>
              </a:rPr>
              <a:t>Autorisation sur son service ; l'agent doit se protéger lui-même.</a:t>
            </a:r>
            <a:endParaRPr lang="en-US" sz="1400" dirty="0"/>
          </a:p>
        </p:txBody>
      </p:sp>
      <p:sp>
        <p:nvSpPr>
          <p:cNvPr id="18" name="Text 16"/>
          <p:cNvSpPr txBox="1"/>
          <p:nvPr/>
        </p:nvSpPr>
        <p:spPr>
          <a:xfrm>
            <a:off x="4536338" y="4434840"/>
            <a:ext cx="3119018" cy="548640"/>
          </a:xfrm>
          <a:prstGeom prst="rect">
            <a:avLst/>
          </a:prstGeom>
          <a:noFill/>
          <a:ln/>
        </p:spPr>
        <p:txBody>
          <a:bodyPr wrap="square" lIns="0" tIns="0" rIns="0" bIns="0" rtlCol="0" anchor="t"/>
          <a:lstStyle/>
          <a:p>
            <a:pPr indent="0" marL="0">
              <a:buNone/>
            </a:pPr>
            <a:r>
              <a:rPr lang="en-US" sz="1300" b="1" dirty="0">
                <a:solidFill>
                  <a:schemeClr val="accent2"/>
                </a:solidFill>
              </a:rPr>
              <a:t>Le jour même</a:t>
            </a:r>
            <a:endParaRPr lang="en-US" sz="1300" dirty="0"/>
          </a:p>
        </p:txBody>
      </p:sp>
      <p:sp>
        <p:nvSpPr>
          <p:cNvPr id="19" name="Shape 17"/>
          <p:cNvSpPr/>
          <p:nvPr/>
        </p:nvSpPr>
        <p:spPr>
          <a:xfrm>
            <a:off x="8066837" y="1874520"/>
            <a:ext cx="3576218" cy="3246120"/>
          </a:xfrm>
          <a:prstGeom prst="roundRect">
            <a:avLst>
              <a:gd name="adj" fmla="val 2254"/>
            </a:avLst>
          </a:prstGeom>
          <a:solidFill>
            <a:schemeClr val="bg2"/>
          </a:solidFill>
          <a:ln/>
        </p:spPr>
      </p:sp>
      <p:sp>
        <p:nvSpPr>
          <p:cNvPr id="20" name="Shape 18"/>
          <p:cNvSpPr/>
          <p:nvPr/>
        </p:nvSpPr>
        <p:spPr>
          <a:xfrm>
            <a:off x="8066837" y="1874520"/>
            <a:ext cx="3576218" cy="109728"/>
          </a:xfrm>
          <a:prstGeom prst="rect">
            <a:avLst/>
          </a:prstGeom>
          <a:solidFill>
            <a:schemeClr val="accent5"/>
          </a:solidFill>
          <a:ln/>
        </p:spPr>
      </p:sp>
      <p:sp>
        <p:nvSpPr>
          <p:cNvPr id="21" name="Shape 19"/>
          <p:cNvSpPr/>
          <p:nvPr/>
        </p:nvSpPr>
        <p:spPr>
          <a:xfrm>
            <a:off x="8295437" y="2194560"/>
            <a:ext cx="548640" cy="548640"/>
          </a:xfrm>
          <a:prstGeom prst="ellipse">
            <a:avLst/>
          </a:prstGeom>
          <a:solidFill>
            <a:schemeClr val="accent5"/>
          </a:solidFill>
          <a:ln/>
        </p:spPr>
      </p:sp>
      <p:sp>
        <p:nvSpPr>
          <p:cNvPr id="22" name="Text 20"/>
          <p:cNvSpPr txBox="1"/>
          <p:nvPr/>
        </p:nvSpPr>
        <p:spPr>
          <a:xfrm>
            <a:off x="8295437" y="2194560"/>
            <a:ext cx="548640" cy="54864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3" name="Text 21"/>
          <p:cNvSpPr txBox="1"/>
          <p:nvPr/>
        </p:nvSpPr>
        <p:spPr>
          <a:xfrm>
            <a:off x="8981237" y="2194560"/>
            <a:ext cx="2524658" cy="548640"/>
          </a:xfrm>
          <a:prstGeom prst="rect">
            <a:avLst/>
          </a:prstGeom>
          <a:noFill/>
          <a:ln/>
        </p:spPr>
        <p:txBody>
          <a:bodyPr wrap="square" lIns="0" tIns="0" rIns="0" bIns="0" rtlCol="0" anchor="ctr"/>
          <a:lstStyle/>
          <a:p>
            <a:pPr indent="0" marL="0">
              <a:buNone/>
            </a:pPr>
            <a:r>
              <a:rPr lang="en-US" sz="1800" b="1" dirty="0">
                <a:solidFill>
                  <a:schemeClr val="tx2"/>
                </a:solidFill>
              </a:rPr>
              <a:t>Par notre catalogue</a:t>
            </a:r>
            <a:endParaRPr lang="en-US" sz="1800" dirty="0"/>
          </a:p>
        </p:txBody>
      </p:sp>
      <p:sp>
        <p:nvSpPr>
          <p:cNvPr id="24" name="Text 22"/>
          <p:cNvSpPr txBox="1"/>
          <p:nvPr/>
        </p:nvSpPr>
        <p:spPr>
          <a:xfrm>
            <a:off x="8295437" y="2926080"/>
            <a:ext cx="3119018" cy="1417320"/>
          </a:xfrm>
          <a:prstGeom prst="rect">
            <a:avLst/>
          </a:prstGeom>
          <a:noFill/>
          <a:ln/>
        </p:spPr>
        <p:txBody>
          <a:bodyPr wrap="square" lIns="0" tIns="0" rIns="0" bIns="0" rtlCol="0" anchor="t"/>
          <a:lstStyle/>
          <a:p>
            <a:pPr indent="0" marL="0">
              <a:buNone/>
            </a:pPr>
            <a:r>
              <a:rPr lang="en-US" sz="1400" dirty="0">
                <a:solidFill>
                  <a:schemeClr val="tx1"/>
                </a:solidFill>
              </a:rPr>
              <a:t>Inscrit dans notre catalogue ; tout passe par un point de contrôle.</a:t>
            </a:r>
            <a:endParaRPr lang="en-US" sz="1400" dirty="0"/>
          </a:p>
        </p:txBody>
      </p:sp>
      <p:sp>
        <p:nvSpPr>
          <p:cNvPr id="25" name="Text 23"/>
          <p:cNvSpPr txBox="1"/>
          <p:nvPr/>
        </p:nvSpPr>
        <p:spPr>
          <a:xfrm>
            <a:off x="8295437" y="4434840"/>
            <a:ext cx="3119018" cy="548640"/>
          </a:xfrm>
          <a:prstGeom prst="rect">
            <a:avLst/>
          </a:prstGeom>
          <a:noFill/>
          <a:ln/>
        </p:spPr>
        <p:txBody>
          <a:bodyPr wrap="square" lIns="0" tIns="0" rIns="0" bIns="0" rtlCol="0" anchor="t"/>
          <a:lstStyle/>
          <a:p>
            <a:pPr indent="0" marL="0">
              <a:buNone/>
            </a:pPr>
            <a:r>
              <a:rPr lang="en-US" sz="1300" b="1" dirty="0">
                <a:solidFill>
                  <a:schemeClr val="accent5"/>
                </a:solidFill>
              </a:rPr>
              <a:t>Quelques jours · cible</a:t>
            </a:r>
            <a:endParaRPr lang="en-US" sz="1300" dirty="0"/>
          </a:p>
        </p:txBody>
      </p:sp>
      <p:sp>
        <p:nvSpPr>
          <p:cNvPr id="26" name="Shape 24"/>
          <p:cNvSpPr/>
          <p:nvPr/>
        </p:nvSpPr>
        <p:spPr>
          <a:xfrm>
            <a:off x="548640" y="5303520"/>
            <a:ext cx="11094415" cy="868680"/>
          </a:xfrm>
          <a:prstGeom prst="roundRect">
            <a:avLst>
              <a:gd name="adj" fmla="val 8421"/>
            </a:avLst>
          </a:prstGeom>
          <a:solidFill>
            <a:schemeClr val="bg2"/>
          </a:solidFill>
          <a:ln/>
        </p:spPr>
      </p:sp>
      <p:sp>
        <p:nvSpPr>
          <p:cNvPr id="27" name="Text 25"/>
          <p:cNvSpPr txBox="1"/>
          <p:nvPr/>
        </p:nvSpPr>
        <p:spPr>
          <a:xfrm>
            <a:off x="777240" y="5440680"/>
            <a:ext cx="10637215" cy="594360"/>
          </a:xfrm>
          <a:prstGeom prst="rect">
            <a:avLst/>
          </a:prstGeom>
          <a:noFill/>
          <a:ln/>
        </p:spPr>
        <p:txBody>
          <a:bodyPr wrap="square" lIns="0" tIns="0" rIns="0" bIns="0" rtlCol="0" anchor="ctr"/>
          <a:lstStyle/>
          <a:p>
            <a:pPr indent="0" marL="0">
              <a:buNone/>
            </a:pPr>
            <a:r>
              <a:rPr lang="en-US" sz="1500" dirty="0">
                <a:solidFill>
                  <a:schemeClr val="tx2"/>
                </a:solidFill>
              </a:rPr>
              <a:t>L'équipe nous envoie : projet et nom de l'agent, type, nom et description, groupe visé, données utilisées, protection intégrée, propriétaire.</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POURQUOI</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Pourquoi ce cadre, et pas « tout ouvert » ?</a:t>
            </a:r>
            <a:endParaRPr lang="en-US" sz="3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11091672" cy="914400"/>
        </p:xfrm>
        <a:graphic>
          <a:graphicData uri="http://schemas.openxmlformats.org/drawingml/2006/table">
            <a:tbl>
              <a:tblPr/>
              <a:tblGrid>
                <a:gridCol w="3840480"/>
                <a:gridCol w="7251192"/>
              </a:tblGrid>
              <a:tr h="0">
                <a:tc>
                  <a:txBody>
                    <a:bodyPr/>
                    <a:lstStyle/>
                    <a:p>
                      <a:pPr indent="0" marL="0">
                        <a:buNone/>
                      </a:pPr>
                      <a:r>
                        <a:rPr lang="en-US" sz="1500" b="1" dirty="0">
                          <a:solidFill>
                            <a:schemeClr val="bg1"/>
                          </a:solidFill>
                        </a:rPr>
                        <a:t>Risque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500" b="1" dirty="0">
                          <a:solidFill>
                            <a:schemeClr val="bg1"/>
                          </a:solidFill>
                        </a:rPr>
                        <a:t>Ce qui l'empêche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500" b="1" dirty="0">
                          <a:solidFill>
                            <a:schemeClr val="tx1"/>
                          </a:solidFill>
                        </a:rPr>
                        <a:t>Fuite de données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L'agent respecte les droits de chaque utilisateur ; partage validé</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Agent non maîtrisé (« Shadow AI »)</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Seuls l'admin et les équipes habilitées connectent ; chaque ajout est tracé</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500" b="1" dirty="0">
                          <a:solidFill>
                            <a:schemeClr val="tx1"/>
                          </a:solidFill>
                        </a:rPr>
                        <a:t>Manipulation de l'IA</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Filtre Model Armor ; confirmation humaine avant toute action</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500" b="1" dirty="0">
                          <a:solidFill>
                            <a:schemeClr val="tx1"/>
                          </a:solidFill>
                        </a:rPr>
                        <a:t>Données personnelles</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500" dirty="0">
                          <a:solidFill>
                            <a:schemeClr val="tx1"/>
                          </a:solidFill>
                        </a:rPr>
                        <a:t>Avis DPO, partage restreint, journalisation encadrée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500" b="1" dirty="0">
                          <a:solidFill>
                            <a:schemeClr val="tx1"/>
                          </a:solidFill>
                        </a:rPr>
                        <a:t>Agent sans propriétaire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500" dirty="0">
                          <a:solidFill>
                            <a:schemeClr val="tx1"/>
                          </a:solidFill>
                        </a:rPr>
                        <a:t>Propriétaire identifié, revue trimestrielle</a:t>
                      </a:r>
                      <a:endParaRPr lang="en-US" sz="15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5" name="Shape 2"/>
          <p:cNvSpPr/>
          <p:nvPr/>
        </p:nvSpPr>
        <p:spPr>
          <a:xfrm>
            <a:off x="548640" y="4937760"/>
            <a:ext cx="11094415" cy="1051560"/>
          </a:xfrm>
          <a:prstGeom prst="roundRect">
            <a:avLst>
              <a:gd name="adj" fmla="val 6957"/>
            </a:avLst>
          </a:prstGeom>
          <a:solidFill>
            <a:schemeClr val="bg2"/>
          </a:solidFill>
          <a:ln/>
        </p:spPr>
      </p:sp>
      <p:sp>
        <p:nvSpPr>
          <p:cNvPr id="6" name="Text 3"/>
          <p:cNvSpPr txBox="1"/>
          <p:nvPr/>
        </p:nvSpPr>
        <p:spPr>
          <a:xfrm>
            <a:off x="777240" y="5074920"/>
            <a:ext cx="10637215" cy="777240"/>
          </a:xfrm>
          <a:prstGeom prst="rect">
            <a:avLst/>
          </a:prstGeom>
          <a:noFill/>
          <a:ln/>
        </p:spPr>
        <p:txBody>
          <a:bodyPr wrap="square" lIns="0" tIns="0" rIns="0" bIns="0" rtlCol="0" anchor="ctr"/>
          <a:lstStyle/>
          <a:p>
            <a:pPr indent="0" marL="0">
              <a:buNone/>
            </a:pPr>
            <a:r>
              <a:rPr lang="en-US" sz="1500" dirty="0">
                <a:solidFill>
                  <a:schemeClr val="tx2"/>
                </a:solidFill>
              </a:rPr>
              <a:t>Le cadre ne freine pas : il permet d'ouvrir largement la création d'agents parce que les points sensibles sont maîtrisés.</a:t>
            </a:r>
            <a:endParaRPr lang="en-US" sz="15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ORGANISATION</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Qui fait quoi, et dans quel ordre</a:t>
            </a:r>
            <a:endParaRPr lang="en-US" sz="3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3657600"/>
                <a:gridCol w="1645920"/>
                <a:gridCol w="914400"/>
                <a:gridCol w="1005840"/>
                <a:gridCol w="1188720"/>
                <a:gridCol w="1371600"/>
                <a:gridCol w="1307592"/>
              </a:tblGrid>
              <a:tr h="0">
                <a:tc>
                  <a:txBody>
                    <a:bodyPr/>
                    <a:lstStyle/>
                    <a:p>
                      <a:pPr indent="0" marL="0">
                        <a:buNone/>
                      </a:pPr>
                      <a:r>
                        <a:rPr lang="en-US" sz="1200" b="1" dirty="0">
                          <a:solidFill>
                            <a:schemeClr val="bg1"/>
                          </a:solidFill>
                        </a:rPr>
                        <a:t>Activité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RH / utilisateur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PM</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Tech</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Admin</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Sécurité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200" b="1" dirty="0">
                          <a:solidFill>
                            <a:schemeClr val="bg1"/>
                          </a:solidFill>
                        </a:rPr>
                        <a:t>DPO</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200" b="1" dirty="0">
                          <a:solidFill>
                            <a:schemeClr val="tx1"/>
                          </a:solidFill>
                        </a:rPr>
                        <a:t>Créer un agent sans code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Valider un partage</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 / A</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Exprimer un besoin d'agent développé</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200" b="1" dirty="0">
                          <a:solidFill>
                            <a:schemeClr val="tx1"/>
                          </a:solidFill>
                        </a:rPr>
                        <a:t>Vérifier la checklist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C</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R / A</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200" b="1" dirty="0">
                          <a:solidFill>
                            <a:schemeClr val="tx1"/>
                          </a:solidFill>
                        </a:rPr>
                        <a:t>Connecter l'agent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R</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R / A</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I</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200" dirty="0">
                          <a:solidFill>
                            <a:schemeClr val="tx1"/>
                          </a:solidFill>
                        </a:rPr>
                        <a:t>—</a:t>
                      </a:r>
                      <a:endParaRPr lang="en-US" sz="12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graphicFrame>
        <p:nvGraphicFramePr>
          <p:cNvPr id="27" name="Table 1"/>
          <p:cNvGraphicFramePr>
            <a:graphicFrameLocks noGrp="1"/>
          </p:cNvGraphicFramePr>
          <p:nvPr>
            <p:extLst>
              <p:ext uri="{D42A27DB-BD31-4B8C-83A1-F6EECF244321}">
                <p14:modId xmlns:p14="http://schemas.microsoft.com/office/powerpoint/2010/main" val="1579011935"/>
              </p:ext>
            </p:extLst>
          </p:nvPr>
        </p:nvGraphicFramePr>
        <p:xfrm>
          <a:off x="548640" y="3886200"/>
          <a:ext cx="11091672" cy="914400"/>
        </p:xfrm>
        <a:graphic>
          <a:graphicData uri="http://schemas.openxmlformats.org/drawingml/2006/table">
            <a:tbl>
              <a:tblPr/>
              <a:tblGrid>
                <a:gridCol w="1828800"/>
                <a:gridCol w="2926080"/>
                <a:gridCol w="3474720"/>
                <a:gridCol w="2862072"/>
              </a:tblGrid>
              <a:tr h="0">
                <a:tc>
                  <a:txBody>
                    <a:bodyPr/>
                    <a:lstStyle/>
                    <a:p>
                      <a:pPr indent="0" marL="0">
                        <a:buNone/>
                      </a:pPr>
                      <a:r>
                        <a:rPr lang="en-US" sz="1300" b="1" dirty="0">
                          <a:solidFill>
                            <a:schemeClr val="bg1"/>
                          </a:solidFill>
                        </a:rPr>
                        <a:t>Phase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Création (niveau 1)</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Connexion d'agents développés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300" b="1" dirty="0">
                          <a:solidFill>
                            <a:schemeClr val="bg1"/>
                          </a:solidFill>
                        </a:rPr>
                        <a:t>Pour l'équipe RH</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300" b="1" dirty="0">
                          <a:solidFill>
                            <a:schemeClr val="tx1"/>
                          </a:solidFill>
                        </a:rPr>
                        <a:t>Pilote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Groupe pilote, partage validé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Admin uniquement</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FAQ politiques RH, accueil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300" b="1" dirty="0">
                          <a:solidFill>
                            <a:schemeClr val="tx1"/>
                          </a:solidFill>
                        </a:rPr>
                        <a:t>Généralisation</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Tous, partage validé</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Admin + 2-3 équipes habilitées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Agents planifiés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300" b="1" dirty="0">
                          <a:solidFill>
                            <a:schemeClr val="tx1"/>
                          </a:solidFill>
                        </a:rPr>
                        <a:t>Cible</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Tous</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Équipes habilitées + catalogue central</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Agents sur données RH (DPO)</a:t>
                      </a:r>
                      <a:endParaRPr lang="en-US" sz="13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1"/>
                </a:solidFill>
              </a:rPr>
              <a:t>QUESTIONS FRÉQUENTES</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tx2"/>
                </a:solidFill>
              </a:rPr>
              <a:t>FAQ</a:t>
            </a:r>
            <a:endParaRPr lang="en-US" sz="30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914400"/>
        </p:xfrm>
        <a:graphic>
          <a:graphicData uri="http://schemas.openxmlformats.org/drawingml/2006/table">
            <a:tbl>
              <a:tblPr/>
              <a:tblGrid>
                <a:gridCol w="5669280"/>
                <a:gridCol w="5422392"/>
              </a:tblGrid>
              <a:tr h="0">
                <a:tc>
                  <a:txBody>
                    <a:bodyPr/>
                    <a:lstStyle/>
                    <a:p>
                      <a:pPr indent="0" marL="0">
                        <a:buNone/>
                      </a:pPr>
                      <a:r>
                        <a:rPr lang="en-US" sz="1400" b="1" dirty="0">
                          <a:solidFill>
                            <a:schemeClr val="bg1"/>
                          </a:solidFill>
                        </a:rPr>
                        <a:t>Question</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Réponse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tx2"/>
                    </a:solidFill>
                  </a:tcPr>
                </a:tc>
              </a:tr>
              <a:tr h="0">
                <a:tc>
                  <a:txBody>
                    <a:bodyPr/>
                    <a:lstStyle/>
                    <a:p>
                      <a:pPr indent="0" marL="0">
                        <a:buNone/>
                      </a:pPr>
                      <a:r>
                        <a:rPr lang="en-US" sz="1400" b="1" dirty="0">
                          <a:solidFill>
                            <a:schemeClr val="tx1"/>
                          </a:solidFill>
                        </a:rPr>
                        <a:t>Puis-je connecter moi-même un agent trouvé ailleurs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Non : faites une demande.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Puis-je utiliser l'agent d'une autre équipe dans le mien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Oui, s'il est publié dans l'app et partagé avec vous.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Mon agent verra-t-il des documents que je ne vois pas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Non : il cherche avec vos droits.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Mes collègues verront-ils mes conversations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Non : partager un agent ne partage pas les conversations.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Pourquoi mon partage est « en attente »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L'admin valide : un à deux jours ouvrés.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Faut-il un accès Google Cloud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Non, sauf pour les équipes techniques.</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Une équipe a déjà un agent dans son catalogue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Pas à refaire : branché souvent le jour même.</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r h="0">
                <a:tc>
                  <a:txBody>
                    <a:bodyPr/>
                    <a:lstStyle/>
                    <a:p>
                      <a:pPr indent="0" marL="0">
                        <a:buNone/>
                      </a:pPr>
                      <a:r>
                        <a:rPr lang="en-US" sz="1400" b="1" dirty="0">
                          <a:solidFill>
                            <a:schemeClr val="tx1"/>
                          </a:solidFill>
                        </a:rPr>
                        <a:t>L'agent est dans le même projet que l'app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c>
                  <a:txBody>
                    <a:bodyPr/>
                    <a:lstStyle/>
                    <a:p>
                      <a:pPr indent="0" marL="0">
                        <a:buNone/>
                      </a:pPr>
                      <a:r>
                        <a:rPr lang="en-US" sz="1400" dirty="0">
                          <a:solidFill>
                            <a:schemeClr val="tx1"/>
                          </a:solidFill>
                        </a:rPr>
                        <a:t>Plus simple : aucune autorisation à donner.</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2"/>
                    </a:solidFill>
                  </a:tcPr>
                </a:tc>
              </a:tr>
              <a:tr h="0">
                <a:tc>
                  <a:txBody>
                    <a:bodyPr/>
                    <a:lstStyle/>
                    <a:p>
                      <a:pPr indent="0" marL="0">
                        <a:buNone/>
                      </a:pPr>
                      <a:r>
                        <a:rPr lang="en-US" sz="1400" b="1" dirty="0">
                          <a:solidFill>
                            <a:schemeClr val="tx1"/>
                          </a:solidFill>
                        </a:rPr>
                        <a:t>Un agent sur des données de paie ?</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Agent développé, après avis du DPO.</a:t>
                      </a:r>
                      <a:endParaRPr lang="en-US" sz="1400" dirty="0"/>
                    </a:p>
                  </a:txBody>
                  <a:tcPr marL="76200" marR="76200" marT="50800" marB="50800" anchor="ctr">
                    <a:lnL w="6350" cap="flat" cmpd="sng" algn="ctr">
                      <a:solidFill>
                        <a:srgbClr val="D9DEE6"/>
                      </a:solidFill>
                      <a:prstDash val="solid"/>
                      <a:round/>
                      <a:headEnd type="none" w="med" len="med"/>
                      <a:tailEnd type="none" w="med" len="med"/>
                    </a:lnL>
                    <a:lnR w="6350" cap="flat" cmpd="sng" algn="ctr">
                      <a:solidFill>
                        <a:srgbClr val="D9DEE6"/>
                      </a:solidFill>
                      <a:prstDash val="solid"/>
                      <a:round/>
                      <a:headEnd type="none" w="med" len="med"/>
                      <a:tailEnd type="none" w="med" len="med"/>
                    </a:lnR>
                    <a:lnT w="6350" cap="flat" cmpd="sng" algn="ctr">
                      <a:solidFill>
                        <a:srgbClr val="D9DEE6"/>
                      </a:solidFill>
                      <a:prstDash val="solid"/>
                      <a:round/>
                      <a:headEnd type="none" w="med" len="med"/>
                      <a:tailEnd type="none" w="med" len="med"/>
                    </a:lnT>
                    <a:lnB w="6350" cap="flat" cmpd="sng" algn="ctr">
                      <a:solidFill>
                        <a:srgbClr val="D9DEE6"/>
                      </a:solidFill>
                      <a:prstDash val="solid"/>
                      <a:round/>
                      <a:headEnd type="none" w="med" len="med"/>
                      <a:tailEnd type="none" w="med" len="med"/>
                    </a:lnB>
                    <a:solidFill>
                      <a:schemeClr val="bg1"/>
                    </a:solidFill>
                  </a:tcPr>
                </a:tc>
              </a:tr>
            </a:tbl>
          </a:graphicData>
        </a:graphic>
      </p:graphicFrame>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20040"/>
            <a:ext cx="8229600" cy="274320"/>
          </a:xfrm>
          <a:prstGeom prst="rect">
            <a:avLst/>
          </a:prstGeom>
          <a:noFill/>
          <a:ln/>
        </p:spPr>
        <p:txBody>
          <a:bodyPr wrap="square" lIns="0" tIns="0" rIns="0" bIns="0" rtlCol="0"/>
          <a:lstStyle/>
          <a:p>
            <a:pPr indent="0" marL="0">
              <a:buNone/>
            </a:pPr>
            <a:r>
              <a:rPr lang="en-US" sz="1200" b="1" spc="150" kern="0" dirty="0">
                <a:solidFill>
                  <a:schemeClr val="accent6"/>
                </a:solidFill>
              </a:rPr>
              <a:t>PROCHAINE ÉTAPE</a:t>
            </a:r>
            <a:endParaRPr lang="en-US" sz="1200" dirty="0"/>
          </a:p>
        </p:txBody>
      </p:sp>
      <p:sp>
        <p:nvSpPr>
          <p:cNvPr id="3" name="Text 0"/>
          <p:cNvSpPr/>
          <p:nvPr>
            <p:ph idx="101" type="title" hasCustomPrompt="1"/>
          </p:nvPr>
        </p:nvSpPr>
        <p:spPr>
          <a:xfrm>
            <a:off x="548640" y="594360"/>
            <a:ext cx="10180015" cy="685800"/>
          </a:xfrm>
          <a:prstGeom prst="rect">
            <a:avLst/>
          </a:prstGeom>
          <a:noFill/>
          <a:ln/>
        </p:spPr>
        <p:txBody>
          <a:bodyPr wrap="square" lIns="0" tIns="0" rIns="0" bIns="0" rtlCol="0" anchor="t"/>
          <a:lstStyle/>
          <a:p>
            <a:pPr algn="l" indent="0" marL="0">
              <a:buNone/>
            </a:pPr>
            <a:r>
              <a:rPr lang="en-US" sz="3000" b="1" dirty="0">
                <a:solidFill>
                  <a:schemeClr val="bg1"/>
                </a:solidFill>
              </a:rPr>
              <a:t>Démarrer avec l'équipe RH</a:t>
            </a:r>
            <a:endParaRPr lang="en-US" sz="3000" dirty="0"/>
          </a:p>
        </p:txBody>
      </p:sp>
      <p:sp>
        <p:nvSpPr>
          <p:cNvPr id="4" name="Shape 2"/>
          <p:cNvSpPr/>
          <p:nvPr/>
        </p:nvSpPr>
        <p:spPr>
          <a:xfrm>
            <a:off x="548640" y="1645920"/>
            <a:ext cx="548640" cy="548640"/>
          </a:xfrm>
          <a:prstGeom prst="ellipse">
            <a:avLst/>
          </a:prstGeom>
          <a:solidFill>
            <a:schemeClr val="accent1"/>
          </a:solidFill>
          <a:ln/>
        </p:spPr>
      </p:sp>
      <p:sp>
        <p:nvSpPr>
          <p:cNvPr id="5" name="Text 3"/>
          <p:cNvSpPr txBox="1"/>
          <p:nvPr/>
        </p:nvSpPr>
        <p:spPr>
          <a:xfrm>
            <a:off x="548640" y="1645920"/>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6" name="Text 4"/>
          <p:cNvSpPr txBox="1"/>
          <p:nvPr/>
        </p:nvSpPr>
        <p:spPr>
          <a:xfrm>
            <a:off x="1325880" y="1645920"/>
            <a:ext cx="6766560" cy="548640"/>
          </a:xfrm>
          <a:prstGeom prst="rect">
            <a:avLst/>
          </a:prstGeom>
          <a:noFill/>
          <a:ln/>
        </p:spPr>
        <p:txBody>
          <a:bodyPr wrap="square" lIns="0" tIns="0" rIns="0" bIns="0" rtlCol="0" anchor="ctr"/>
          <a:lstStyle/>
          <a:p>
            <a:pPr indent="0" marL="0">
              <a:buNone/>
            </a:pPr>
            <a:r>
              <a:rPr lang="en-US" sz="1800" b="1" dirty="0">
                <a:solidFill>
                  <a:schemeClr val="bg1"/>
                </a:solidFill>
              </a:rPr>
              <a:t>Atelier d'une heure  </a:t>
            </a:r>
            <a:pPr indent="0" marL="0">
              <a:buNone/>
            </a:pPr>
            <a:r>
              <a:rPr lang="en-US" sz="1800" dirty="0">
                <a:solidFill>
                  <a:schemeClr val="accent6"/>
                </a:solidFill>
              </a:rPr>
              <a:t>choisir deux agents pilotes avec l'équipe RH</a:t>
            </a:r>
            <a:endParaRPr lang="en-US" sz="1800" dirty="0"/>
          </a:p>
        </p:txBody>
      </p:sp>
      <p:sp>
        <p:nvSpPr>
          <p:cNvPr id="7" name="Shape 5"/>
          <p:cNvSpPr/>
          <p:nvPr/>
        </p:nvSpPr>
        <p:spPr>
          <a:xfrm>
            <a:off x="548640" y="2514600"/>
            <a:ext cx="548640" cy="548640"/>
          </a:xfrm>
          <a:prstGeom prst="ellipse">
            <a:avLst/>
          </a:prstGeom>
          <a:solidFill>
            <a:schemeClr val="accent1"/>
          </a:solidFill>
          <a:ln/>
        </p:spPr>
      </p:sp>
      <p:sp>
        <p:nvSpPr>
          <p:cNvPr id="8" name="Text 6"/>
          <p:cNvSpPr txBox="1"/>
          <p:nvPr/>
        </p:nvSpPr>
        <p:spPr>
          <a:xfrm>
            <a:off x="548640" y="2514600"/>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9" name="Text 7"/>
          <p:cNvSpPr txBox="1"/>
          <p:nvPr/>
        </p:nvSpPr>
        <p:spPr>
          <a:xfrm>
            <a:off x="1325880" y="2514600"/>
            <a:ext cx="6766560" cy="548640"/>
          </a:xfrm>
          <a:prstGeom prst="rect">
            <a:avLst/>
          </a:prstGeom>
          <a:noFill/>
          <a:ln/>
        </p:spPr>
        <p:txBody>
          <a:bodyPr wrap="square" lIns="0" tIns="0" rIns="0" bIns="0" rtlCol="0" anchor="ctr"/>
          <a:lstStyle/>
          <a:p>
            <a:pPr indent="0" marL="0">
              <a:buNone/>
            </a:pPr>
            <a:r>
              <a:rPr lang="en-US" sz="1800" b="1" dirty="0">
                <a:solidFill>
                  <a:schemeClr val="bg1"/>
                </a:solidFill>
              </a:rPr>
              <a:t>Créer ensemble  </a:t>
            </a:r>
            <a:pPr indent="0" marL="0">
              <a:buNone/>
            </a:pPr>
            <a:r>
              <a:rPr lang="en-US" sz="1800" dirty="0">
                <a:solidFill>
                  <a:schemeClr val="accent6"/>
                </a:solidFill>
              </a:rPr>
              <a:t>FAQ politiques RH et accueil nouvel arrivant</a:t>
            </a:r>
            <a:endParaRPr lang="en-US" sz="1800" dirty="0"/>
          </a:p>
        </p:txBody>
      </p:sp>
      <p:sp>
        <p:nvSpPr>
          <p:cNvPr id="10" name="Shape 8"/>
          <p:cNvSpPr/>
          <p:nvPr/>
        </p:nvSpPr>
        <p:spPr>
          <a:xfrm>
            <a:off x="548640" y="3383280"/>
            <a:ext cx="548640" cy="548640"/>
          </a:xfrm>
          <a:prstGeom prst="ellipse">
            <a:avLst/>
          </a:prstGeom>
          <a:solidFill>
            <a:schemeClr val="accent1"/>
          </a:solidFill>
          <a:ln/>
        </p:spPr>
      </p:sp>
      <p:sp>
        <p:nvSpPr>
          <p:cNvPr id="11" name="Text 9"/>
          <p:cNvSpPr txBox="1"/>
          <p:nvPr/>
        </p:nvSpPr>
        <p:spPr>
          <a:xfrm>
            <a:off x="548640" y="3383280"/>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2" name="Text 10"/>
          <p:cNvSpPr txBox="1"/>
          <p:nvPr/>
        </p:nvSpPr>
        <p:spPr>
          <a:xfrm>
            <a:off x="1325880" y="3383280"/>
            <a:ext cx="6766560" cy="548640"/>
          </a:xfrm>
          <a:prstGeom prst="rect">
            <a:avLst/>
          </a:prstGeom>
          <a:noFill/>
          <a:ln/>
        </p:spPr>
        <p:txBody>
          <a:bodyPr wrap="square" lIns="0" tIns="0" rIns="0" bIns="0" rtlCol="0" anchor="ctr"/>
          <a:lstStyle/>
          <a:p>
            <a:pPr indent="0" marL="0">
              <a:buNone/>
            </a:pPr>
            <a:r>
              <a:rPr lang="en-US" sz="1800" b="1" dirty="0">
                <a:solidFill>
                  <a:schemeClr val="bg1"/>
                </a:solidFill>
              </a:rPr>
              <a:t>Définir le partage  </a:t>
            </a:r>
            <a:pPr indent="0" marL="0">
              <a:buNone/>
            </a:pPr>
            <a:r>
              <a:rPr lang="en-US" sz="1800" dirty="0">
                <a:solidFill>
                  <a:schemeClr val="accent6"/>
                </a:solidFill>
              </a:rPr>
              <a:t>le groupe pilote et la validation</a:t>
            </a:r>
            <a:endParaRPr lang="en-US" sz="1800" dirty="0"/>
          </a:p>
        </p:txBody>
      </p:sp>
      <p:sp>
        <p:nvSpPr>
          <p:cNvPr id="13" name="Shape 11"/>
          <p:cNvSpPr/>
          <p:nvPr/>
        </p:nvSpPr>
        <p:spPr>
          <a:xfrm>
            <a:off x="548640" y="4251960"/>
            <a:ext cx="548640" cy="548640"/>
          </a:xfrm>
          <a:prstGeom prst="ellipse">
            <a:avLst/>
          </a:prstGeom>
          <a:solidFill>
            <a:schemeClr val="accent1"/>
          </a:solidFill>
          <a:ln/>
        </p:spPr>
      </p:sp>
      <p:sp>
        <p:nvSpPr>
          <p:cNvPr id="14" name="Text 12"/>
          <p:cNvSpPr txBox="1"/>
          <p:nvPr/>
        </p:nvSpPr>
        <p:spPr>
          <a:xfrm>
            <a:off x="548640" y="4251960"/>
            <a:ext cx="548640" cy="54864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15" name="Text 13"/>
          <p:cNvSpPr txBox="1"/>
          <p:nvPr/>
        </p:nvSpPr>
        <p:spPr>
          <a:xfrm>
            <a:off x="1325880" y="4251960"/>
            <a:ext cx="6766560" cy="548640"/>
          </a:xfrm>
          <a:prstGeom prst="rect">
            <a:avLst/>
          </a:prstGeom>
          <a:noFill/>
          <a:ln/>
        </p:spPr>
        <p:txBody>
          <a:bodyPr wrap="square" lIns="0" tIns="0" rIns="0" bIns="0" rtlCol="0" anchor="ctr"/>
          <a:lstStyle/>
          <a:p>
            <a:pPr indent="0" marL="0">
              <a:buNone/>
            </a:pPr>
            <a:r>
              <a:rPr lang="en-US" sz="1800" b="1" dirty="0">
                <a:solidFill>
                  <a:schemeClr val="bg1"/>
                </a:solidFill>
              </a:rPr>
              <a:t>Mesurer  </a:t>
            </a:r>
            <a:pPr indent="0" marL="0">
              <a:buNone/>
            </a:pPr>
            <a:r>
              <a:rPr lang="en-US" sz="1800" dirty="0">
                <a:solidFill>
                  <a:schemeClr val="accent6"/>
                </a:solidFill>
              </a:rPr>
              <a:t>usages et retours après un mois</a:t>
            </a:r>
            <a:endParaRPr lang="en-US" sz="1800" dirty="0"/>
          </a:p>
        </p:txBody>
      </p:sp>
      <p:sp>
        <p:nvSpPr>
          <p:cNvPr id="16" name="doc"/>
          <p:cNvSpPr/>
          <p:nvPr/>
        </p:nvSpPr>
        <p:spPr>
          <a:xfrm>
            <a:off x="8046720" y="1645920"/>
            <a:ext cx="3596335" cy="3108960"/>
          </a:xfrm>
          <a:prstGeom prst="roundRect">
            <a:avLst>
              <a:gd name="adj" fmla="val 2353"/>
            </a:avLst>
          </a:prstGeom>
          <a:solidFill>
            <a:schemeClr val="accent1"/>
          </a:solidFill>
          <a:ln/>
        </p:spPr>
      </p:sp>
      <p:sp>
        <p:nvSpPr>
          <p:cNvPr id="17" name="Text 15"/>
          <p:cNvSpPr txBox="1"/>
          <p:nvPr/>
        </p:nvSpPr>
        <p:spPr>
          <a:xfrm>
            <a:off x="8321040" y="1828800"/>
            <a:ext cx="3291840" cy="411480"/>
          </a:xfrm>
          <a:prstGeom prst="rect">
            <a:avLst/>
          </a:prstGeom>
          <a:noFill/>
          <a:ln/>
        </p:spPr>
        <p:txBody>
          <a:bodyPr wrap="square" lIns="0" tIns="0" rIns="0" bIns="0" rtlCol="0" anchor="t"/>
          <a:lstStyle/>
          <a:p>
            <a:pPr indent="0" marL="0">
              <a:buNone/>
            </a:pPr>
            <a:r>
              <a:rPr lang="en-US" sz="1800" b="1" dirty="0">
                <a:solidFill>
                  <a:schemeClr val="bg1"/>
                </a:solidFill>
              </a:rPr>
              <a:t>Pour aller plus loin</a:t>
            </a:r>
            <a:endParaRPr lang="en-US" sz="1800" dirty="0"/>
          </a:p>
        </p:txBody>
      </p:sp>
      <p:sp>
        <p:nvSpPr>
          <p:cNvPr id="18" name="Text 16"/>
          <p:cNvSpPr txBox="1"/>
          <p:nvPr/>
        </p:nvSpPr>
        <p:spPr>
          <a:xfrm>
            <a:off x="8321040" y="2331720"/>
            <a:ext cx="3047695" cy="2194560"/>
          </a:xfrm>
          <a:prstGeom prst="rect">
            <a:avLst/>
          </a:prstGeom>
          <a:noFill/>
          <a:ln/>
        </p:spPr>
        <p:txBody>
          <a:bodyPr wrap="square" lIns="0" tIns="0" rIns="0" bIns="0" rtlCol="0" anchor="t"/>
          <a:lstStyle/>
          <a:p>
            <a:pPr indent="0" marL="0">
              <a:buNone/>
            </a:pPr>
            <a:r>
              <a:rPr lang="en-US" sz="1400" dirty="0">
                <a:solidFill>
                  <a:schemeClr val="bg1"/>
                </a:solidFill>
              </a:rPr>
              <a:t>Guide PDF « Les agents dans Gemini Enterprise ». Équipes techniques : dossier 09-…/docs, en commençant par le tutoriel 02 (même projet).</a:t>
            </a:r>
            <a:endParaRPr lang="en-US" sz="1400" dirty="0"/>
          </a:p>
        </p:txBody>
      </p:sp>
      <p:sp>
        <p:nvSpPr>
          <p:cNvPr id="25" name="Slide Number Placeholder 0"/>
          <p:cNvSpPr>
            <a:spLocks noGrp="1"/>
          </p:cNvSpPr>
          <p:nvPr>
            <p:ph type="sldNum" sz="quarter" idx="4294967295"/>
          </p:nvPr>
        </p:nvSpPr>
        <p:spPr>
          <a:xfrm>
            <a:off x="11094415"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Securite Gemini Enterprise">
  <a:themeElements>
    <a:clrScheme name="Securite Gemini Enterprise">
      <a:dk1>
        <a:srgbClr val="1C2333"/>
      </a:dk1>
      <a:lt1>
        <a:srgbClr val="FFFFFF"/>
      </a:lt1>
      <a:dk2>
        <a:srgbClr val="14213D"/>
      </a:dk2>
      <a:lt2>
        <a:srgbClr val="EEF2F9"/>
      </a:lt2>
      <a:accent1>
        <a:srgbClr val="2F6FDE"/>
      </a:accent1>
      <a:accent2>
        <a:srgbClr val="1F4FA8"/>
      </a:accent2>
      <a:accent3>
        <a:srgbClr val="5B6B8C"/>
      </a:accent3>
      <a:accent4>
        <a:srgbClr val="C75B12"/>
      </a:accent4>
      <a:accent5>
        <a:srgbClr val="1E7A4C"/>
      </a:accent5>
      <a:accent6>
        <a:srgbClr val="8FB3F5"/>
      </a:accent6>
      <a:hlink>
        <a:srgbClr val="2F6FDE"/>
      </a:hlink>
      <a:folHlink>
        <a:srgbClr val="1F4FA8"/>
      </a:folHlink>
    </a:clrScheme>
    <a:fontScheme name="Securite Gemini Enterpris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Projet Gemini Enterprise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agents dans Gemini Enterprise</dc:title>
  <dc:subject>Créer, réutiliser et connecter des agents</dc:subject>
  <dc:creator>Équipe projet Gemini Enterprise</dc:creator>
  <cp:lastModifiedBy>Équipe projet Gemini Enterprise</cp:lastModifiedBy>
  <cp:revision>1</cp:revision>
  <dcterms:created xsi:type="dcterms:W3CDTF">2026-10-07T19:30:28Z</dcterms:created>
  <dcterms:modified xsi:type="dcterms:W3CDTF">2026-10-07T19:30:28Z</dcterms:modified>
</cp:coreProperties>
</file>