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9229039-b8f0-7af1-e2f4-ce47f43f6d59}">
          <p14:sldIdLst>
            <p14:sldId id="256"/>
            <p14:sldId id="257"/>
            <p14:sldId id="258"/>
            <p14:sldId id="259"/>
          </p14:sldIdLst>
        </p14:section>
        <p14:section name="Principes et vue d'ensemble" id="{a49e1110-5f24-3e5e-b8b7-77fb1952e575}">
          <p14:sldIdLst>
            <p14:sldId id="260"/>
            <p14:sldId id="261"/>
            <p14:sldId id="262"/>
          </p14:sldIdLst>
        </p14:section>
        <p14:section name="Les niveaux" id="{7ccbb23e-c76e-6faa-1364-1f0d4bc71b39}">
          <p14:sldIdLst>
            <p14:sldId id="263"/>
            <p14:sldId id="264"/>
            <p14:sldId id="265"/>
            <p14:sldId id="266"/>
            <p14:sldId id="267"/>
          </p14:sldIdLst>
        </p14:section>
        <p14:section name="Méthode et zooms" id="{582abaa5-a66f-b03f-c059-3ad383039732}">
          <p14:sldIdLst>
            <p14:sldId id="268"/>
            <p14:sldId id="269"/>
            <p14:sldId id="270"/>
            <p14:sldId id="271"/>
          </p14:sldIdLst>
        </p14:section>
        <p14:section name="Organisation et suite" id="{5f57a4c2-55fa-c02e-00ef-b1f08f1cf712}">
          <p14:sldIdLst>
            <p14:sldId id="272"/>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Objectif de la séance : montrer comment on donne un assistant IA à grande échelle sans ouvrir de brèche. Message clé dès l'ouverture : on ne choisit pas entre aller vite et être sûr. On démarre en quelques jours dans la console Google Cloud, sur des données sans enjeu, pendant qu'on construit en code le socle de production. Le document s'appuie sur un socle Terraform déjà écrit (projet 06), commenté fichier par fichier.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Lire de gauche à droite. Niveau 0 : on apprend dans la console, sans données sensibles. Niveau 1 : on rejoue en code ce qui a été validé et on ajoute ce que la console ne fait pas bien, sur un pilote. Niveau 2 : on obtient des garanties opposables (chiffrement par nos clés, preuves verrouillées, CI/CD). Niveau 3 : on étend vers les agents qui agissent. Les durées sont indicatives et dépendent surtout des délais d'autorisation des sources (Microsoft, GitHub, Atlassian).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deux échecs classiques des projets d'IA en entreprise : le projet bloqué par une sécurité tout ou rien, et le pilote ouvert trop vite qu'on ne sait plus refermer. L'approche par niveaux évite les deux. Insister sur la citation : elle recentre le débat sur l'accès aux données, ce qu'on envoie au modèle, et la capacité de détection, plutôt que sur une confiance abstraite dans le modèle.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quatre décisions conditionnent tout le reste. Les deux premières sont irréversibles : la localisation d'une app Gemini Enterprise ne se change pas, et changer de fournisseur d'identité efface l'historique des conversations et oblige à recréer les sources. C'est la raison d'être du niveau 0 : apprendre avant de décider. Sur la localisation, la recommandation est l'UE : résidence des données et condition pour activer CMEK (impossible en global).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 principes viennent de la pratique des déploiements cloud en entreprise. Le deuxième est le plus contre-intuitif pour une équipe sécurité : un filtre trop strict est contourné, et les collaborateurs partent vers des IA grand public non maîtrisées, ce qui est le pire scénario. On mesure donc avant de bloquer, sauf pour l'identité et l'accès aux données, bloquants dès le premier jour. Le cinquième est le plus structurant : celui qui exploite l'outil ne peut pas couper sa sécurité.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L'escalier se lit de gauche à droite : chaque marche contient la précédente. Le message à faire passer : on ne prend pas les décisions irréversibles dans l'urgence d'un lancement. Le niveau 0 sert précisément à apprendre la plateforme pour décider en connaissance de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couche répond à une question simple. Le tableau montre comment chacune monte en puissance d'un niveau à l'autre. À souligner : dès le niveau 0, trois couches sont déjà actives nativement (SSO, Model Armor, UE et web coupé), sans écrire une ligne de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Gemini Enterprise est un service managé : l'essentiel des garde-fous s'active en quelques clics. Commencer par la console permet aux équipes de voir concrètement l'effet de chaque réglage avant de le figer en code. Chaque réglage fait ici est noté dans un inventaire : il sera repris en Terraform au niveau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tests du niveau 0 se font avec les équipes, en direct. Le plus parlant pour le métier : un document Drive non partagé reste invisible. Le plus parlant pour la sécurité : une tentative d'injection de prompt bloquée. La règle d'or est non négociable : l'app de découverte n'a pas CMEK, et CMEK ne peut pas être ajouté après coup.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Dès que de vraies données entrent en jeu, la configuration doit être relue, reproductible et traçable. Terraform décrit l'état attendu, toute modification passe par une revue de code, et l'historique Git devient la preuve d'audit. Le socle livré couvre les six couches. Point fort à souligner : les détecteurs France. Le filtre de base de Google est orienté États-Unis et ne détecte ni le NIR ni l'IBAN.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grande échelle, la question devient : pouvons-nous le prouver, le maîtriser et le maintenir ? CMEK donne à Acme le contrôle du chiffrement : désactiver la clé rend les données illisibles en quinze minutes, ce qui sert d'interrupteur d'urgence. Ce qui est créé avant l'enregistrement de la clé reste chiffré par Google : on active donc CMEK sur l'app de production, de façon préparée, avec une procédure de révocation testée.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agents personnalisés et les serveurs MCP font passer l'assistant de répondre à agir : interroger Databricks, appeler une API métier, créer un ticket. C'est précisément l'angle mort du filtrage Model Armor de Gemini Enterprise, qui ne couvre pas les agents ADK ou A2A. Agent Gateway n'apporte presque rien sans agent maison : on ne l'impose pas trop tôt, mais il est prêt dans le socle.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console sert à apprendre et vérifier ; Terraform sert à garantir. Le passage se fait sans perte : chaque réglage du niveau 0 est inventorié, puis devient une variable ou une ressource Terraform relue en revue de code. L'app de découverte est supprimée, et la production repart d'un état décrit à 100 % par le code. Une alerte signale ensuite toute modification manuelle des garde-fous.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Armor analyse chaque question avant le modèle et chaque réponse avant l'utilisateur. C'est un classifieur indépendant du modèle : on ne peut pas le convaincre comme on contourne une consigne. Deux filtres, parce qu'une réponse peut recopier un IBAN trouvé dans un document. Trois garanties : refus si le service est indisponible, plancher qui interdit d'affaiblir les filtres, séparation des rôles avec alerte. E-mails et téléphones ne sont volontairement pas bloqués : ils sont omniprésents dans le travail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Journaliser l'usage d'un outil par les salariés est un traitement de données personnelles. Le dispositif sépare les finalités : la preuve d'audit (un an) et le suivi d'usage (90 jours) n'ont ni la même durée ni les mêmes lecteurs. Les questions sont sorties du journal par défaut, lisible par de nombreux rôles techniques. On enquête en SQL sans copier les journaux. Le socle démarre au plus sobre : toute extension, comme le texte intégral des échanges, se décide avec le DPO.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risque est nommé, illustré par un exemple concret et rattaché à une mesure et à un niveau. Risques résiduels assumés : une attaque très subtile peut passer le seuil moyen de Model Armor ; en mode fédéré, la question est transmise à l'éditeur de la source ; en cas de panne de Model Armor, l'assistant est indisponible, par choix.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gouvernance traduit le principe : personne ne désactive sa propre sécurité. La sécurité possède les garde-fous, l'administrateur Gemini Enterprise exploite l'outil, l'équipe plateforme possède le code et la CI/CD, le DPO arbitre la conservation, le métier décide de l'ouverture.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planning est indicatif. Le chemin critique n'est presque jamais le code : ce sont les décisions de gouvernance et les délais d'autorisation côté éditeurs (consentement administrateur Entra ID, GitHub App, Atlassian). D'où l'intérêt de les lancer pendant le niveau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Être transparent sur ce qui reste à valider renforce la crédibilité auprès d'une équipe sécurité. Rien de bloquant : chacun de ces points a une solution de repli documentée, et ils seront levés lors de la recette du niveau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Conclure sur l'action. On ne demande pas de valider une architecture abstraite : on propose un atelier court pour prendre les quatre décisions, puis un niveau 0 qui démarre immédiatement, sans risque. Le reste suit, niveau par niveau, avec à chaque marche une validation explicite.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rtlCol="0"/>
          <a:lstStyle>
            <a:lvl1pPr indent="0" marL="0">
              <a:buNone/>
              <a:defRPr lang="en-US" sz="1300" b="1" spc="15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1"/>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3"/>
                </a:solidFill>
              </a:rPr>
              <a:t>Gemini Enterprise · Feuille de route sécurité · Acme · Diffusion interne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B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6"/>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bg1"/>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6"/>
                </a:solidFill>
              </a:rPr>
              <a:t>Gemini Enterprise · Feuille de route sécurité · Acme · Diffusion interne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3.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lIns="0" tIns="0" rIns="0" bIns="0" rtlCol="0"/>
          <a:lstStyle/>
          <a:p>
            <a:pPr indent="0" marL="0">
              <a:buNone/>
            </a:pPr>
            <a:r>
              <a:rPr lang="en-US" sz="1300" b="1" spc="150" kern="0" dirty="0">
                <a:solidFill>
                  <a:schemeClr val="accent6"/>
                </a:solidFill>
              </a:rPr>
              <a:t>PRÉPARÉ POUR LES ÉQUIPES ACME · SÉCURITÉ · ARCHITECTURE · DATA</a:t>
            </a: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lIns="0" tIns="0" rIns="0" bIns="0" rtlCol="0" anchor="t"/>
          <a:lstStyle/>
          <a:p>
            <a:pPr algn="l" indent="0" marL="0">
              <a:buNone/>
            </a:pPr>
            <a:r>
              <a:rPr lang="en-US" sz="4400" b="1" dirty="0">
                <a:solidFill>
                  <a:schemeClr val="bg1"/>
                </a:solidFill>
              </a:rPr>
              <a:t>Gemini Enterprise</a:t>
            </a:r>
            <a:endParaRPr lang="en-US" sz="4400" dirty="0"/>
          </a:p>
          <a:p>
            <a:pPr algn="l" indent="0" marL="0">
              <a:buNone/>
            </a:pPr>
            <a:r>
              <a:rPr lang="en-US" sz="4400" b="1" dirty="0">
                <a:solidFill>
                  <a:schemeClr val="bg1"/>
                </a:solidFill>
              </a:rPr>
              <a:t>Feuille de route sécurité</a:t>
            </a: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lIns="0" tIns="0" rIns="0" bIns="0" rtlCol="0" anchor="t"/>
          <a:lstStyle/>
          <a:p>
            <a:pPr algn="l" indent="0" marL="0">
              <a:buNone/>
            </a:pPr>
            <a:r>
              <a:rPr lang="en-US" sz="1800" dirty="0">
                <a:solidFill>
                  <a:schemeClr val="accent6"/>
                </a:solidFill>
              </a:rPr>
              <a:t>De la découverte dans la console Google Cloud à une production industrialisée en Terraform, niveau par niveau.</a:t>
            </a:r>
            <a:endParaRPr lang="en-US" sz="1800" dirty="0"/>
          </a:p>
        </p:txBody>
      </p:sp>
      <p:sp>
        <p:nvSpPr>
          <p:cNvPr id="5" name="Text 3"/>
          <p:cNvSpPr txBox="1"/>
          <p:nvPr/>
        </p:nvSpPr>
        <p:spPr>
          <a:xfrm>
            <a:off x="548640" y="6035040"/>
            <a:ext cx="7315200" cy="274320"/>
          </a:xfrm>
          <a:prstGeom prst="rect">
            <a:avLst/>
          </a:prstGeom>
          <a:noFill/>
          <a:ln/>
        </p:spPr>
        <p:txBody>
          <a:bodyPr wrap="square" lIns="0" tIns="0" rIns="0" bIns="0" rtlCol="0" anchor="t"/>
          <a:lstStyle/>
          <a:p>
            <a:pPr indent="0" marL="0">
              <a:buNone/>
            </a:pPr>
            <a:r>
              <a:rPr lang="en-US" sz="1200" dirty="0">
                <a:solidFill>
                  <a:schemeClr val="accent6"/>
                </a:solidFill>
              </a:rPr>
              <a:t>Octobre 2026 · v1.0 · Document de travail, diffusion interne</a:t>
            </a:r>
            <a:endParaRPr lang="en-US" sz="1200" dirty="0"/>
          </a:p>
        </p:txBody>
      </p:sp>
      <p:sp>
        <p:nvSpPr>
          <p:cNvPr id="6" name="Shape 4"/>
          <p:cNvSpPr/>
          <p:nvPr/>
        </p:nvSpPr>
        <p:spPr>
          <a:xfrm>
            <a:off x="8138160" y="4937760"/>
            <a:ext cx="868680" cy="914400"/>
          </a:xfrm>
          <a:prstGeom prst="rect">
            <a:avLst/>
          </a:prstGeom>
          <a:solidFill>
            <a:srgbClr val="3A4A6B"/>
          </a:solidFill>
          <a:ln w="12700">
            <a:solidFill>
              <a:srgbClr val="14213D"/>
            </a:solidFill>
            <a:prstDash val="solid"/>
          </a:ln>
        </p:spPr>
      </p:sp>
      <p:sp>
        <p:nvSpPr>
          <p:cNvPr id="7" name="Text 5"/>
          <p:cNvSpPr txBox="1"/>
          <p:nvPr/>
        </p:nvSpPr>
        <p:spPr>
          <a:xfrm>
            <a:off x="8247888" y="5047488"/>
            <a:ext cx="640080" cy="320040"/>
          </a:xfrm>
          <a:prstGeom prst="rect">
            <a:avLst/>
          </a:prstGeom>
          <a:noFill/>
          <a:ln/>
        </p:spPr>
        <p:txBody>
          <a:bodyPr wrap="square" lIns="0" tIns="0" rIns="0" bIns="0" rtlCol="0" anchor="t"/>
          <a:lstStyle/>
          <a:p>
            <a:pPr indent="0" marL="0">
              <a:buNone/>
            </a:pPr>
            <a:r>
              <a:rPr lang="en-US" sz="1600" b="1" dirty="0">
                <a:solidFill>
                  <a:schemeClr val="accent6"/>
                </a:solidFill>
              </a:rPr>
              <a:t>N0</a:t>
            </a:r>
            <a:endParaRPr lang="en-US" sz="1600" dirty="0"/>
          </a:p>
        </p:txBody>
      </p:sp>
      <p:sp>
        <p:nvSpPr>
          <p:cNvPr id="8" name="Shape 6"/>
          <p:cNvSpPr/>
          <p:nvPr/>
        </p:nvSpPr>
        <p:spPr>
          <a:xfrm>
            <a:off x="9052560" y="4114800"/>
            <a:ext cx="868680" cy="1737360"/>
          </a:xfrm>
          <a:prstGeom prst="rect">
            <a:avLst/>
          </a:prstGeom>
          <a:solidFill>
            <a:schemeClr val="accent1"/>
          </a:solidFill>
          <a:ln w="12700">
            <a:solidFill>
              <a:srgbClr val="14213D"/>
            </a:solidFill>
            <a:prstDash val="solid"/>
          </a:ln>
        </p:spPr>
      </p:sp>
      <p:sp>
        <p:nvSpPr>
          <p:cNvPr id="9" name="Text 7"/>
          <p:cNvSpPr txBox="1"/>
          <p:nvPr/>
        </p:nvSpPr>
        <p:spPr>
          <a:xfrm>
            <a:off x="9162288" y="4224528"/>
            <a:ext cx="640080" cy="320040"/>
          </a:xfrm>
          <a:prstGeom prst="rect">
            <a:avLst/>
          </a:prstGeom>
          <a:noFill/>
          <a:ln/>
        </p:spPr>
        <p:txBody>
          <a:bodyPr wrap="square" lIns="0" tIns="0" rIns="0" bIns="0" rtlCol="0" anchor="t"/>
          <a:lstStyle/>
          <a:p>
            <a:pPr indent="0" marL="0">
              <a:buNone/>
            </a:pPr>
            <a:r>
              <a:rPr lang="en-US" sz="1600" b="1" dirty="0">
                <a:solidFill>
                  <a:schemeClr val="accent6"/>
                </a:solidFill>
              </a:rPr>
              <a:t>N1</a:t>
            </a:r>
            <a:endParaRPr lang="en-US" sz="1600" dirty="0"/>
          </a:p>
        </p:txBody>
      </p:sp>
      <p:sp>
        <p:nvSpPr>
          <p:cNvPr id="10" name="Shape 8"/>
          <p:cNvSpPr/>
          <p:nvPr/>
        </p:nvSpPr>
        <p:spPr>
          <a:xfrm>
            <a:off x="9966960" y="3291840"/>
            <a:ext cx="868680" cy="2560320"/>
          </a:xfrm>
          <a:prstGeom prst="rect">
            <a:avLst/>
          </a:prstGeom>
          <a:solidFill>
            <a:schemeClr val="accent2"/>
          </a:solidFill>
          <a:ln w="12700">
            <a:solidFill>
              <a:srgbClr val="14213D"/>
            </a:solidFill>
            <a:prstDash val="solid"/>
          </a:ln>
        </p:spPr>
      </p:sp>
      <p:sp>
        <p:nvSpPr>
          <p:cNvPr id="11" name="Text 9"/>
          <p:cNvSpPr txBox="1"/>
          <p:nvPr/>
        </p:nvSpPr>
        <p:spPr>
          <a:xfrm>
            <a:off x="10076688" y="3401568"/>
            <a:ext cx="640080" cy="320040"/>
          </a:xfrm>
          <a:prstGeom prst="rect">
            <a:avLst/>
          </a:prstGeom>
          <a:noFill/>
          <a:ln/>
        </p:spPr>
        <p:txBody>
          <a:bodyPr wrap="square" lIns="0" tIns="0" rIns="0" bIns="0" rtlCol="0" anchor="t"/>
          <a:lstStyle/>
          <a:p>
            <a:pPr indent="0" marL="0">
              <a:buNone/>
            </a:pPr>
            <a:r>
              <a:rPr lang="en-US" sz="1600" b="1" dirty="0">
                <a:solidFill>
                  <a:schemeClr val="accent6"/>
                </a:solidFill>
              </a:rPr>
              <a:t>N2</a:t>
            </a:r>
            <a:endParaRPr lang="en-US" sz="1600" dirty="0"/>
          </a:p>
        </p:txBody>
      </p:sp>
      <p:sp>
        <p:nvSpPr>
          <p:cNvPr id="12" name="Shape 10"/>
          <p:cNvSpPr/>
          <p:nvPr/>
        </p:nvSpPr>
        <p:spPr>
          <a:xfrm>
            <a:off x="10881360" y="2468880"/>
            <a:ext cx="868680" cy="3383280"/>
          </a:xfrm>
          <a:prstGeom prst="rect">
            <a:avLst/>
          </a:prstGeom>
          <a:solidFill>
            <a:schemeClr val="tx2"/>
          </a:solidFill>
          <a:ln w="12700">
            <a:solidFill>
              <a:srgbClr val="14213D"/>
            </a:solidFill>
            <a:prstDash val="solid"/>
          </a:ln>
        </p:spPr>
      </p:sp>
      <p:sp>
        <p:nvSpPr>
          <p:cNvPr id="13" name="Text 11"/>
          <p:cNvSpPr txBox="1"/>
          <p:nvPr/>
        </p:nvSpPr>
        <p:spPr>
          <a:xfrm>
            <a:off x="10991088" y="2578608"/>
            <a:ext cx="640080" cy="320040"/>
          </a:xfrm>
          <a:prstGeom prst="rect">
            <a:avLst/>
          </a:prstGeom>
          <a:noFill/>
          <a:ln/>
        </p:spPr>
        <p:txBody>
          <a:bodyPr wrap="square" lIns="0" tIns="0" rIns="0" bIns="0" rtlCol="0" anchor="t"/>
          <a:lstStyle/>
          <a:p>
            <a:pPr indent="0" marL="0">
              <a:buNone/>
            </a:pPr>
            <a:r>
              <a:rPr lang="en-US" sz="1600" b="1" dirty="0">
                <a:solidFill>
                  <a:schemeClr val="accent6"/>
                </a:solidFill>
              </a:rPr>
              <a:t>N3</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SYNTHÈSE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Sécuriser par niveaux, comme on monte un escalier</a:t>
            </a:r>
            <a:endParaRPr lang="en-US" sz="3000" dirty="0"/>
          </a:p>
        </p:txBody>
      </p:sp>
      <p:sp>
        <p:nvSpPr>
          <p:cNvPr id="4" name="niveau0"/>
          <p:cNvSpPr/>
          <p:nvPr/>
        </p:nvSpPr>
        <p:spPr>
          <a:xfrm>
            <a:off x="548640" y="1600200"/>
            <a:ext cx="2567864" cy="3200400"/>
          </a:xfrm>
          <a:prstGeom prst="roundRect">
            <a:avLst>
              <a:gd name="adj" fmla="val 2849"/>
            </a:avLst>
          </a:prstGeom>
          <a:solidFill>
            <a:schemeClr val="bg2"/>
          </a:solidFill>
          <a:ln/>
        </p:spPr>
      </p:sp>
      <p:sp>
        <p:nvSpPr>
          <p:cNvPr id="5" name="Shape 3"/>
          <p:cNvSpPr/>
          <p:nvPr/>
        </p:nvSpPr>
        <p:spPr>
          <a:xfrm>
            <a:off x="777240" y="1828800"/>
            <a:ext cx="685800" cy="685800"/>
          </a:xfrm>
          <a:prstGeom prst="ellipse">
            <a:avLst/>
          </a:prstGeom>
          <a:solidFill>
            <a:schemeClr val="accent3"/>
          </a:solidFill>
          <a:ln/>
        </p:spPr>
      </p:sp>
      <p:sp>
        <p:nvSpPr>
          <p:cNvPr id="6" name="Text 4"/>
          <p:cNvSpPr txBox="1"/>
          <p:nvPr/>
        </p:nvSpPr>
        <p:spPr>
          <a:xfrm>
            <a:off x="777240" y="182880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N0</a:t>
            </a:r>
            <a:endParaRPr lang="en-US" sz="2000" dirty="0"/>
          </a:p>
        </p:txBody>
      </p:sp>
      <p:sp>
        <p:nvSpPr>
          <p:cNvPr id="7" name="Text 5"/>
          <p:cNvSpPr txBox="1"/>
          <p:nvPr/>
        </p:nvSpPr>
        <p:spPr>
          <a:xfrm>
            <a:off x="1600200" y="1965960"/>
            <a:ext cx="1379144" cy="457200"/>
          </a:xfrm>
          <a:prstGeom prst="rect">
            <a:avLst/>
          </a:prstGeom>
          <a:noFill/>
          <a:ln/>
        </p:spPr>
        <p:txBody>
          <a:bodyPr wrap="square" lIns="0" tIns="0" rIns="0" bIns="0" rtlCol="0" anchor="t"/>
          <a:lstStyle/>
          <a:p>
            <a:pPr indent="0" marL="0">
              <a:buNone/>
            </a:pPr>
            <a:r>
              <a:rPr lang="en-US" sz="2000" b="1" dirty="0">
                <a:solidFill>
                  <a:schemeClr val="tx2"/>
                </a:solidFill>
              </a:rPr>
              <a:t>Découverte</a:t>
            </a:r>
            <a:endParaRPr lang="en-US" sz="2000" dirty="0"/>
          </a:p>
        </p:txBody>
      </p:sp>
      <p:sp>
        <p:nvSpPr>
          <p:cNvPr id="8" name="Text 6"/>
          <p:cNvSpPr txBox="1"/>
          <p:nvPr/>
        </p:nvSpPr>
        <p:spPr>
          <a:xfrm>
            <a:off x="777240" y="2697480"/>
            <a:ext cx="2110664" cy="2011680"/>
          </a:xfrm>
          <a:prstGeom prst="rect">
            <a:avLst/>
          </a:prstGeom>
          <a:noFill/>
          <a:ln/>
        </p:spPr>
        <p:txBody>
          <a:bodyPr wrap="square" lIns="0" tIns="0" rIns="0" bIns="0" rtlCol="0" anchor="t"/>
          <a:lstStyle/>
          <a:p>
            <a:pPr indent="0" marL="0">
              <a:spcAft>
                <a:spcPts val="200"/>
              </a:spcAft>
              <a:buNone/>
            </a:pPr>
            <a:r>
              <a:rPr lang="en-US" sz="1400" b="1" dirty="0">
                <a:solidFill>
                  <a:schemeClr val="accent3"/>
                </a:solidFill>
              </a:rPr>
              <a:t>Où</a:t>
            </a:r>
            <a:endParaRPr lang="en-US" sz="1400" dirty="0"/>
          </a:p>
          <a:p>
            <a:pPr indent="0" marL="0">
              <a:spcAft>
                <a:spcPts val="200"/>
              </a:spcAft>
              <a:buNone/>
            </a:pPr>
            <a:r>
              <a:rPr lang="en-US" sz="1400" dirty="0">
                <a:solidFill>
                  <a:schemeClr val="tx1"/>
                </a:solidFill>
              </a:rPr>
              <a:t>Console Google Cloud</a:t>
            </a:r>
            <a:endParaRPr lang="en-US" sz="1400" dirty="0"/>
          </a:p>
          <a:p>
            <a:pPr indent="0" marL="0">
              <a:spcAft>
                <a:spcPts val="200"/>
              </a:spcAft>
              <a:buNone/>
            </a:pPr>
            <a:r>
              <a:rPr lang="en-US" sz="1400" b="1" dirty="0">
                <a:solidFill>
                  <a:schemeClr val="accent3"/>
                </a:solidFill>
              </a:rPr>
              <a:t>Qui</a:t>
            </a:r>
            <a:endParaRPr lang="en-US" sz="1400" dirty="0"/>
          </a:p>
          <a:p>
            <a:pPr indent="0" marL="0">
              <a:spcAft>
                <a:spcPts val="200"/>
              </a:spcAft>
              <a:buNone/>
            </a:pPr>
            <a:r>
              <a:rPr lang="en-US" sz="1400" dirty="0">
                <a:solidFill>
                  <a:schemeClr val="tx1"/>
                </a:solidFill>
              </a:rPr>
              <a:t>10 à 20 testeurs</a:t>
            </a:r>
            <a:endParaRPr lang="en-US" sz="1400" dirty="0"/>
          </a:p>
          <a:p>
            <a:pPr indent="0" marL="0">
              <a:spcAft>
                <a:spcPts val="200"/>
              </a:spcAft>
              <a:buNone/>
            </a:pPr>
            <a:r>
              <a:rPr lang="en-US" sz="1400" b="1" dirty="0">
                <a:solidFill>
                  <a:schemeClr val="accent3"/>
                </a:solidFill>
              </a:rPr>
              <a:t>Données</a:t>
            </a:r>
            <a:endParaRPr lang="en-US" sz="1400" dirty="0"/>
          </a:p>
          <a:p>
            <a:pPr indent="0" marL="0">
              <a:spcAft>
                <a:spcPts val="200"/>
              </a:spcAft>
              <a:buNone/>
            </a:pPr>
            <a:r>
              <a:rPr lang="en-US" sz="1400" dirty="0">
                <a:solidFill>
                  <a:schemeClr val="tx1"/>
                </a:solidFill>
              </a:rPr>
              <a:t>Données non sensibles</a:t>
            </a:r>
            <a:endParaRPr lang="en-US" sz="1400" dirty="0"/>
          </a:p>
          <a:p>
            <a:pPr indent="0" marL="0">
              <a:spcAft>
                <a:spcPts val="200"/>
              </a:spcAft>
              <a:buNone/>
            </a:pPr>
            <a:r>
              <a:rPr lang="en-US" sz="1400" b="1" dirty="0">
                <a:solidFill>
                  <a:schemeClr val="accent3"/>
                </a:solidFill>
              </a:rPr>
              <a:t>Durée indicative</a:t>
            </a:r>
            <a:endParaRPr lang="en-US" sz="1400" dirty="0"/>
          </a:p>
          <a:p>
            <a:pPr indent="0" marL="0">
              <a:spcAft>
                <a:spcPts val="200"/>
              </a:spcAft>
              <a:buNone/>
            </a:pPr>
            <a:r>
              <a:rPr lang="en-US" sz="1400" dirty="0">
                <a:solidFill>
                  <a:schemeClr val="tx1"/>
                </a:solidFill>
              </a:rPr>
              <a:t>1 à 2 semaines</a:t>
            </a:r>
            <a:endParaRPr lang="en-US" sz="1400" dirty="0"/>
          </a:p>
        </p:txBody>
      </p:sp>
      <p:sp>
        <p:nvSpPr>
          <p:cNvPr id="9" name="niveau1"/>
          <p:cNvSpPr/>
          <p:nvPr/>
        </p:nvSpPr>
        <p:spPr>
          <a:xfrm>
            <a:off x="3390824" y="1600200"/>
            <a:ext cx="2567864" cy="3200400"/>
          </a:xfrm>
          <a:prstGeom prst="roundRect">
            <a:avLst>
              <a:gd name="adj" fmla="val 2849"/>
            </a:avLst>
          </a:prstGeom>
          <a:solidFill>
            <a:schemeClr val="bg2"/>
          </a:solidFill>
          <a:ln/>
        </p:spPr>
      </p:sp>
      <p:sp>
        <p:nvSpPr>
          <p:cNvPr id="10" name="Shape 8"/>
          <p:cNvSpPr/>
          <p:nvPr/>
        </p:nvSpPr>
        <p:spPr>
          <a:xfrm>
            <a:off x="3619424" y="1828800"/>
            <a:ext cx="685800" cy="685800"/>
          </a:xfrm>
          <a:prstGeom prst="ellipse">
            <a:avLst/>
          </a:prstGeom>
          <a:solidFill>
            <a:schemeClr val="accent1"/>
          </a:solidFill>
          <a:ln/>
        </p:spPr>
      </p:sp>
      <p:sp>
        <p:nvSpPr>
          <p:cNvPr id="11" name="Text 9"/>
          <p:cNvSpPr txBox="1"/>
          <p:nvPr/>
        </p:nvSpPr>
        <p:spPr>
          <a:xfrm>
            <a:off x="3619424" y="182880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N1</a:t>
            </a:r>
            <a:endParaRPr lang="en-US" sz="2000" dirty="0"/>
          </a:p>
        </p:txBody>
      </p:sp>
      <p:sp>
        <p:nvSpPr>
          <p:cNvPr id="12" name="Text 10"/>
          <p:cNvSpPr txBox="1"/>
          <p:nvPr/>
        </p:nvSpPr>
        <p:spPr>
          <a:xfrm>
            <a:off x="4442384" y="1965960"/>
            <a:ext cx="1379144" cy="457200"/>
          </a:xfrm>
          <a:prstGeom prst="rect">
            <a:avLst/>
          </a:prstGeom>
          <a:noFill/>
          <a:ln/>
        </p:spPr>
        <p:txBody>
          <a:bodyPr wrap="square" lIns="0" tIns="0" rIns="0" bIns="0" rtlCol="0" anchor="t"/>
          <a:lstStyle/>
          <a:p>
            <a:pPr indent="0" marL="0">
              <a:buNone/>
            </a:pPr>
            <a:r>
              <a:rPr lang="en-US" sz="2000" b="1" dirty="0">
                <a:solidFill>
                  <a:schemeClr val="tx2"/>
                </a:solidFill>
              </a:rPr>
              <a:t>Socle</a:t>
            </a:r>
            <a:endParaRPr lang="en-US" sz="2000" dirty="0"/>
          </a:p>
        </p:txBody>
      </p:sp>
      <p:sp>
        <p:nvSpPr>
          <p:cNvPr id="13" name="Text 11"/>
          <p:cNvSpPr txBox="1"/>
          <p:nvPr/>
        </p:nvSpPr>
        <p:spPr>
          <a:xfrm>
            <a:off x="3619424" y="2697480"/>
            <a:ext cx="2110664" cy="2011680"/>
          </a:xfrm>
          <a:prstGeom prst="rect">
            <a:avLst/>
          </a:prstGeom>
          <a:noFill/>
          <a:ln/>
        </p:spPr>
        <p:txBody>
          <a:bodyPr wrap="square" lIns="0" tIns="0" rIns="0" bIns="0" rtlCol="0" anchor="t"/>
          <a:lstStyle/>
          <a:p>
            <a:pPr indent="0" marL="0">
              <a:spcAft>
                <a:spcPts val="200"/>
              </a:spcAft>
              <a:buNone/>
            </a:pPr>
            <a:r>
              <a:rPr lang="en-US" sz="1400" b="1" dirty="0">
                <a:solidFill>
                  <a:schemeClr val="accent1"/>
                </a:solidFill>
              </a:rPr>
              <a:t>Où</a:t>
            </a:r>
            <a:endParaRPr lang="en-US" sz="1400" dirty="0"/>
          </a:p>
          <a:p>
            <a:pPr indent="0" marL="0">
              <a:spcAft>
                <a:spcPts val="200"/>
              </a:spcAft>
              <a:buNone/>
            </a:pPr>
            <a:r>
              <a:rPr lang="en-US" sz="1400" dirty="0">
                <a:solidFill>
                  <a:schemeClr val="tx1"/>
                </a:solidFill>
              </a:rPr>
              <a:t>Terraform</a:t>
            </a:r>
            <a:endParaRPr lang="en-US" sz="1400" dirty="0"/>
          </a:p>
          <a:p>
            <a:pPr indent="0" marL="0">
              <a:spcAft>
                <a:spcPts val="200"/>
              </a:spcAft>
              <a:buNone/>
            </a:pPr>
            <a:r>
              <a:rPr lang="en-US" sz="1400" b="1" dirty="0">
                <a:solidFill>
                  <a:schemeClr val="accent1"/>
                </a:solidFill>
              </a:rPr>
              <a:t>Qui</a:t>
            </a:r>
            <a:endParaRPr lang="en-US" sz="1400" dirty="0"/>
          </a:p>
          <a:p>
            <a:pPr indent="0" marL="0">
              <a:spcAft>
                <a:spcPts val="200"/>
              </a:spcAft>
              <a:buNone/>
            </a:pPr>
            <a:r>
              <a:rPr lang="en-US" sz="1400" dirty="0">
                <a:solidFill>
                  <a:schemeClr val="tx1"/>
                </a:solidFill>
              </a:rPr>
              <a:t>Pilote de 50 à 200</a:t>
            </a:r>
            <a:endParaRPr lang="en-US" sz="1400" dirty="0"/>
          </a:p>
          <a:p>
            <a:pPr indent="0" marL="0">
              <a:spcAft>
                <a:spcPts val="200"/>
              </a:spcAft>
              <a:buNone/>
            </a:pPr>
            <a:r>
              <a:rPr lang="en-US" sz="1400" b="1" dirty="0">
                <a:solidFill>
                  <a:schemeClr val="accent1"/>
                </a:solidFill>
              </a:rPr>
              <a:t>Données</a:t>
            </a:r>
            <a:endParaRPr lang="en-US" sz="1400" dirty="0"/>
          </a:p>
          <a:p>
            <a:pPr indent="0" marL="0">
              <a:spcAft>
                <a:spcPts val="200"/>
              </a:spcAft>
              <a:buNone/>
            </a:pPr>
            <a:r>
              <a:rPr lang="en-US" sz="1400" dirty="0">
                <a:solidFill>
                  <a:schemeClr val="tx1"/>
                </a:solidFill>
              </a:rPr>
              <a:t>Données internes</a:t>
            </a:r>
            <a:endParaRPr lang="en-US" sz="1400" dirty="0"/>
          </a:p>
          <a:p>
            <a:pPr indent="0" marL="0">
              <a:spcAft>
                <a:spcPts val="200"/>
              </a:spcAft>
              <a:buNone/>
            </a:pPr>
            <a:r>
              <a:rPr lang="en-US" sz="1400" b="1" dirty="0">
                <a:solidFill>
                  <a:schemeClr val="accent1"/>
                </a:solidFill>
              </a:rPr>
              <a:t>Durée indicative</a:t>
            </a:r>
            <a:endParaRPr lang="en-US" sz="1400" dirty="0"/>
          </a:p>
          <a:p>
            <a:pPr indent="0" marL="0">
              <a:spcAft>
                <a:spcPts val="200"/>
              </a:spcAft>
              <a:buNone/>
            </a:pPr>
            <a:r>
              <a:rPr lang="en-US" sz="1400" dirty="0">
                <a:solidFill>
                  <a:schemeClr val="tx1"/>
                </a:solidFill>
              </a:rPr>
              <a:t>3 à 4 semaines</a:t>
            </a:r>
            <a:endParaRPr lang="en-US" sz="1400" dirty="0"/>
          </a:p>
        </p:txBody>
      </p:sp>
      <p:sp>
        <p:nvSpPr>
          <p:cNvPr id="14" name="niveau2"/>
          <p:cNvSpPr/>
          <p:nvPr/>
        </p:nvSpPr>
        <p:spPr>
          <a:xfrm>
            <a:off x="6233008" y="1600200"/>
            <a:ext cx="2567864" cy="3200400"/>
          </a:xfrm>
          <a:prstGeom prst="roundRect">
            <a:avLst>
              <a:gd name="adj" fmla="val 2849"/>
            </a:avLst>
          </a:prstGeom>
          <a:solidFill>
            <a:schemeClr val="bg2"/>
          </a:solidFill>
          <a:ln/>
        </p:spPr>
      </p:sp>
      <p:sp>
        <p:nvSpPr>
          <p:cNvPr id="15" name="Shape 13"/>
          <p:cNvSpPr/>
          <p:nvPr/>
        </p:nvSpPr>
        <p:spPr>
          <a:xfrm>
            <a:off x="6461608" y="1828800"/>
            <a:ext cx="685800" cy="685800"/>
          </a:xfrm>
          <a:prstGeom prst="ellipse">
            <a:avLst/>
          </a:prstGeom>
          <a:solidFill>
            <a:schemeClr val="accent2"/>
          </a:solidFill>
          <a:ln/>
        </p:spPr>
      </p:sp>
      <p:sp>
        <p:nvSpPr>
          <p:cNvPr id="16" name="Text 14"/>
          <p:cNvSpPr txBox="1"/>
          <p:nvPr/>
        </p:nvSpPr>
        <p:spPr>
          <a:xfrm>
            <a:off x="6461608" y="182880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N2</a:t>
            </a:r>
            <a:endParaRPr lang="en-US" sz="2000" dirty="0"/>
          </a:p>
        </p:txBody>
      </p:sp>
      <p:sp>
        <p:nvSpPr>
          <p:cNvPr id="17" name="Text 15"/>
          <p:cNvSpPr txBox="1"/>
          <p:nvPr/>
        </p:nvSpPr>
        <p:spPr>
          <a:xfrm>
            <a:off x="7284568" y="1965960"/>
            <a:ext cx="1379144" cy="457200"/>
          </a:xfrm>
          <a:prstGeom prst="rect">
            <a:avLst/>
          </a:prstGeom>
          <a:noFill/>
          <a:ln/>
        </p:spPr>
        <p:txBody>
          <a:bodyPr wrap="square" lIns="0" tIns="0" rIns="0" bIns="0" rtlCol="0" anchor="t"/>
          <a:lstStyle/>
          <a:p>
            <a:pPr indent="0" marL="0">
              <a:buNone/>
            </a:pPr>
            <a:r>
              <a:rPr lang="en-US" sz="2000" b="1" dirty="0">
                <a:solidFill>
                  <a:schemeClr val="tx2"/>
                </a:solidFill>
              </a:rPr>
              <a:t>Production</a:t>
            </a:r>
            <a:endParaRPr lang="en-US" sz="2000" dirty="0"/>
          </a:p>
        </p:txBody>
      </p:sp>
      <p:sp>
        <p:nvSpPr>
          <p:cNvPr id="18" name="Text 16"/>
          <p:cNvSpPr txBox="1"/>
          <p:nvPr/>
        </p:nvSpPr>
        <p:spPr>
          <a:xfrm>
            <a:off x="6461608" y="2697480"/>
            <a:ext cx="2110664" cy="2011680"/>
          </a:xfrm>
          <a:prstGeom prst="rect">
            <a:avLst/>
          </a:prstGeom>
          <a:noFill/>
          <a:ln/>
        </p:spPr>
        <p:txBody>
          <a:bodyPr wrap="square" lIns="0" tIns="0" rIns="0" bIns="0" rtlCol="0" anchor="t"/>
          <a:lstStyle/>
          <a:p>
            <a:pPr indent="0" marL="0">
              <a:spcAft>
                <a:spcPts val="200"/>
              </a:spcAft>
              <a:buNone/>
            </a:pPr>
            <a:r>
              <a:rPr lang="en-US" sz="1400" b="1" dirty="0">
                <a:solidFill>
                  <a:schemeClr val="accent2"/>
                </a:solidFill>
              </a:rPr>
              <a:t>Où</a:t>
            </a:r>
            <a:endParaRPr lang="en-US" sz="1400" dirty="0"/>
          </a:p>
          <a:p>
            <a:pPr indent="0" marL="0">
              <a:spcAft>
                <a:spcPts val="200"/>
              </a:spcAft>
              <a:buNone/>
            </a:pPr>
            <a:r>
              <a:rPr lang="en-US" sz="1400" dirty="0">
                <a:solidFill>
                  <a:schemeClr val="tx1"/>
                </a:solidFill>
              </a:rPr>
              <a:t>Terraform + CI/CD</a:t>
            </a:r>
            <a:endParaRPr lang="en-US" sz="1400" dirty="0"/>
          </a:p>
          <a:p>
            <a:pPr indent="0" marL="0">
              <a:spcAft>
                <a:spcPts val="200"/>
              </a:spcAft>
              <a:buNone/>
            </a:pPr>
            <a:r>
              <a:rPr lang="en-US" sz="1400" b="1" dirty="0">
                <a:solidFill>
                  <a:schemeClr val="accent2"/>
                </a:solidFill>
              </a:rPr>
              <a:t>Qui</a:t>
            </a:r>
            <a:endParaRPr lang="en-US" sz="1400" dirty="0"/>
          </a:p>
          <a:p>
            <a:pPr indent="0" marL="0">
              <a:spcAft>
                <a:spcPts val="200"/>
              </a:spcAft>
              <a:buNone/>
            </a:pPr>
            <a:r>
              <a:rPr lang="en-US" sz="1400" dirty="0">
                <a:solidFill>
                  <a:schemeClr val="tx1"/>
                </a:solidFill>
              </a:rPr>
              <a:t>Ouverture par groupes</a:t>
            </a:r>
            <a:endParaRPr lang="en-US" sz="1400" dirty="0"/>
          </a:p>
          <a:p>
            <a:pPr indent="0" marL="0">
              <a:spcAft>
                <a:spcPts val="200"/>
              </a:spcAft>
              <a:buNone/>
            </a:pPr>
            <a:r>
              <a:rPr lang="en-US" sz="1400" b="1" dirty="0">
                <a:solidFill>
                  <a:schemeClr val="accent2"/>
                </a:solidFill>
              </a:rPr>
              <a:t>Données</a:t>
            </a:r>
            <a:endParaRPr lang="en-US" sz="1400" dirty="0"/>
          </a:p>
          <a:p>
            <a:pPr indent="0" marL="0">
              <a:spcAft>
                <a:spcPts val="200"/>
              </a:spcAft>
              <a:buNone/>
            </a:pPr>
            <a:r>
              <a:rPr lang="en-US" sz="1400" dirty="0">
                <a:solidFill>
                  <a:schemeClr val="tx1"/>
                </a:solidFill>
              </a:rPr>
              <a:t>Données internes</a:t>
            </a:r>
            <a:endParaRPr lang="en-US" sz="1400" dirty="0"/>
          </a:p>
          <a:p>
            <a:pPr indent="0" marL="0">
              <a:spcAft>
                <a:spcPts val="200"/>
              </a:spcAft>
              <a:buNone/>
            </a:pPr>
            <a:r>
              <a:rPr lang="en-US" sz="1400" b="1" dirty="0">
                <a:solidFill>
                  <a:schemeClr val="accent2"/>
                </a:solidFill>
              </a:rPr>
              <a:t>Durée indicative</a:t>
            </a:r>
            <a:endParaRPr lang="en-US" sz="1400" dirty="0"/>
          </a:p>
          <a:p>
            <a:pPr indent="0" marL="0">
              <a:spcAft>
                <a:spcPts val="200"/>
              </a:spcAft>
              <a:buNone/>
            </a:pPr>
            <a:r>
              <a:rPr lang="en-US" sz="1400" dirty="0">
                <a:solidFill>
                  <a:schemeClr val="tx1"/>
                </a:solidFill>
              </a:rPr>
              <a:t>4 à 6 semaines</a:t>
            </a:r>
            <a:endParaRPr lang="en-US" sz="1400" dirty="0"/>
          </a:p>
        </p:txBody>
      </p:sp>
      <p:sp>
        <p:nvSpPr>
          <p:cNvPr id="19" name="niveau3"/>
          <p:cNvSpPr/>
          <p:nvPr/>
        </p:nvSpPr>
        <p:spPr>
          <a:xfrm>
            <a:off x="9075191" y="1600200"/>
            <a:ext cx="2567864" cy="3200400"/>
          </a:xfrm>
          <a:prstGeom prst="roundRect">
            <a:avLst>
              <a:gd name="adj" fmla="val 2849"/>
            </a:avLst>
          </a:prstGeom>
          <a:solidFill>
            <a:schemeClr val="bg2"/>
          </a:solidFill>
          <a:ln/>
        </p:spPr>
      </p:sp>
      <p:sp>
        <p:nvSpPr>
          <p:cNvPr id="20" name="Shape 18"/>
          <p:cNvSpPr/>
          <p:nvPr/>
        </p:nvSpPr>
        <p:spPr>
          <a:xfrm>
            <a:off x="9303791" y="1828800"/>
            <a:ext cx="685800" cy="685800"/>
          </a:xfrm>
          <a:prstGeom prst="ellipse">
            <a:avLst/>
          </a:prstGeom>
          <a:solidFill>
            <a:schemeClr val="tx2"/>
          </a:solidFill>
          <a:ln/>
        </p:spPr>
      </p:sp>
      <p:sp>
        <p:nvSpPr>
          <p:cNvPr id="21" name="Text 19"/>
          <p:cNvSpPr txBox="1"/>
          <p:nvPr/>
        </p:nvSpPr>
        <p:spPr>
          <a:xfrm>
            <a:off x="9303791" y="182880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N3</a:t>
            </a:r>
            <a:endParaRPr lang="en-US" sz="2000" dirty="0"/>
          </a:p>
        </p:txBody>
      </p:sp>
      <p:sp>
        <p:nvSpPr>
          <p:cNvPr id="22" name="Text 20"/>
          <p:cNvSpPr txBox="1"/>
          <p:nvPr/>
        </p:nvSpPr>
        <p:spPr>
          <a:xfrm>
            <a:off x="10126751" y="1965960"/>
            <a:ext cx="1379144" cy="457200"/>
          </a:xfrm>
          <a:prstGeom prst="rect">
            <a:avLst/>
          </a:prstGeom>
          <a:noFill/>
          <a:ln/>
        </p:spPr>
        <p:txBody>
          <a:bodyPr wrap="square" lIns="0" tIns="0" rIns="0" bIns="0" rtlCol="0" anchor="t"/>
          <a:lstStyle/>
          <a:p>
            <a:pPr indent="0" marL="0">
              <a:buNone/>
            </a:pPr>
            <a:r>
              <a:rPr lang="en-US" sz="2000" b="1" dirty="0">
                <a:solidFill>
                  <a:schemeClr val="tx2"/>
                </a:solidFill>
              </a:rPr>
              <a:t>Avancé</a:t>
            </a:r>
            <a:endParaRPr lang="en-US" sz="2000" dirty="0"/>
          </a:p>
        </p:txBody>
      </p:sp>
      <p:sp>
        <p:nvSpPr>
          <p:cNvPr id="23" name="Text 21"/>
          <p:cNvSpPr txBox="1"/>
          <p:nvPr/>
        </p:nvSpPr>
        <p:spPr>
          <a:xfrm>
            <a:off x="9303791" y="2697480"/>
            <a:ext cx="2110664" cy="2011680"/>
          </a:xfrm>
          <a:prstGeom prst="rect">
            <a:avLst/>
          </a:prstGeom>
          <a:noFill/>
          <a:ln/>
        </p:spPr>
        <p:txBody>
          <a:bodyPr wrap="square" lIns="0" tIns="0" rIns="0" bIns="0" rtlCol="0" anchor="t"/>
          <a:lstStyle/>
          <a:p>
            <a:pPr indent="0" marL="0">
              <a:spcAft>
                <a:spcPts val="200"/>
              </a:spcAft>
              <a:buNone/>
            </a:pPr>
            <a:r>
              <a:rPr lang="en-US" sz="1400" b="1" dirty="0">
                <a:solidFill>
                  <a:schemeClr val="tx2"/>
                </a:solidFill>
              </a:rPr>
              <a:t>Où</a:t>
            </a:r>
            <a:endParaRPr lang="en-US" sz="1400" dirty="0"/>
          </a:p>
          <a:p>
            <a:pPr indent="0" marL="0">
              <a:spcAft>
                <a:spcPts val="200"/>
              </a:spcAft>
              <a:buNone/>
            </a:pPr>
            <a:r>
              <a:rPr lang="en-US" sz="1400" dirty="0">
                <a:solidFill>
                  <a:schemeClr val="tx1"/>
                </a:solidFill>
              </a:rPr>
              <a:t>Terraform + organisation</a:t>
            </a:r>
            <a:endParaRPr lang="en-US" sz="1400" dirty="0"/>
          </a:p>
          <a:p>
            <a:pPr indent="0" marL="0">
              <a:spcAft>
                <a:spcPts val="200"/>
              </a:spcAft>
              <a:buNone/>
            </a:pPr>
            <a:r>
              <a:rPr lang="en-US" sz="1400" b="1" dirty="0">
                <a:solidFill>
                  <a:schemeClr val="tx2"/>
                </a:solidFill>
              </a:rPr>
              <a:t>Qui</a:t>
            </a:r>
            <a:endParaRPr lang="en-US" sz="1400" dirty="0"/>
          </a:p>
          <a:p>
            <a:pPr indent="0" marL="0">
              <a:spcAft>
                <a:spcPts val="200"/>
              </a:spcAft>
              <a:buNone/>
            </a:pPr>
            <a:r>
              <a:rPr lang="en-US" sz="1400" dirty="0">
                <a:solidFill>
                  <a:schemeClr val="tx1"/>
                </a:solidFill>
              </a:rPr>
              <a:t>Tous</a:t>
            </a:r>
            <a:endParaRPr lang="en-US" sz="1400" dirty="0"/>
          </a:p>
          <a:p>
            <a:pPr indent="0" marL="0">
              <a:spcAft>
                <a:spcPts val="200"/>
              </a:spcAft>
              <a:buNone/>
            </a:pPr>
            <a:r>
              <a:rPr lang="en-US" sz="1400" b="1" dirty="0">
                <a:solidFill>
                  <a:schemeClr val="tx2"/>
                </a:solidFill>
              </a:rPr>
              <a:t>Données</a:t>
            </a:r>
            <a:endParaRPr lang="en-US" sz="1400" dirty="0"/>
          </a:p>
          <a:p>
            <a:pPr indent="0" marL="0">
              <a:spcAft>
                <a:spcPts val="200"/>
              </a:spcAft>
              <a:buNone/>
            </a:pPr>
            <a:r>
              <a:rPr lang="en-US" sz="1400" dirty="0">
                <a:solidFill>
                  <a:schemeClr val="tx1"/>
                </a:solidFill>
              </a:rPr>
              <a:t>Sources étendues</a:t>
            </a:r>
            <a:endParaRPr lang="en-US" sz="1400" dirty="0"/>
          </a:p>
          <a:p>
            <a:pPr indent="0" marL="0">
              <a:spcAft>
                <a:spcPts val="200"/>
              </a:spcAft>
              <a:buNone/>
            </a:pPr>
            <a:r>
              <a:rPr lang="en-US" sz="1400" b="1" dirty="0">
                <a:solidFill>
                  <a:schemeClr val="tx2"/>
                </a:solidFill>
              </a:rPr>
              <a:t>Durée indicative</a:t>
            </a:r>
            <a:endParaRPr lang="en-US" sz="1400" dirty="0"/>
          </a:p>
          <a:p>
            <a:pPr indent="0" marL="0">
              <a:spcAft>
                <a:spcPts val="200"/>
              </a:spcAft>
              <a:buNone/>
            </a:pPr>
            <a:r>
              <a:rPr lang="en-US" sz="1400" dirty="0">
                <a:solidFill>
                  <a:schemeClr val="tx1"/>
                </a:solidFill>
              </a:rPr>
              <a:t>Selon besoins</a:t>
            </a:r>
            <a:endParaRPr lang="en-US" sz="1400" dirty="0"/>
          </a:p>
        </p:txBody>
      </p:sp>
      <p:sp>
        <p:nvSpPr>
          <p:cNvPr id="24" name="Shape 22"/>
          <p:cNvSpPr/>
          <p:nvPr/>
        </p:nvSpPr>
        <p:spPr>
          <a:xfrm>
            <a:off x="548640" y="5074920"/>
            <a:ext cx="11094415" cy="1097280"/>
          </a:xfrm>
          <a:prstGeom prst="roundRect">
            <a:avLst>
              <a:gd name="adj" fmla="val 6667"/>
            </a:avLst>
          </a:prstGeom>
          <a:solidFill>
            <a:schemeClr val="bg2"/>
          </a:solidFill>
          <a:ln/>
        </p:spPr>
      </p:sp>
      <p:sp>
        <p:nvSpPr>
          <p:cNvPr id="25" name="Text 23"/>
          <p:cNvSpPr txBox="1"/>
          <p:nvPr/>
        </p:nvSpPr>
        <p:spPr>
          <a:xfrm>
            <a:off x="777240" y="5212080"/>
            <a:ext cx="10637215" cy="822960"/>
          </a:xfrm>
          <a:prstGeom prst="rect">
            <a:avLst/>
          </a:prstGeom>
          <a:noFill/>
          <a:ln/>
        </p:spPr>
        <p:txBody>
          <a:bodyPr wrap="square" lIns="0" tIns="0" rIns="0" bIns="0" rtlCol="0" anchor="ctr"/>
          <a:lstStyle/>
          <a:p>
            <a:pPr indent="0" marL="0">
              <a:buNone/>
            </a:pPr>
            <a:r>
              <a:rPr lang="en-US" sz="1500" dirty="0">
                <a:solidFill>
                  <a:schemeClr val="tx2"/>
                </a:solidFill>
              </a:rPr>
              <a:t>Chaque marche apporte une protection mesurable, élargit le périmètre d'usage, et ne commence que lorsque la précédente est validée. Les mesures sont cumulatives : le niveau 2 contient tout le niveau 1.</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CE QUE L'APPROCHE APPORTE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Aller vite, sans prendre de risque</a:t>
            </a:r>
            <a:endParaRPr lang="en-US" sz="3000" dirty="0"/>
          </a:p>
        </p:txBody>
      </p:sp>
      <p:sp>
        <p:nvSpPr>
          <p:cNvPr id="4" name="Shape 2"/>
          <p:cNvSpPr/>
          <p:nvPr/>
        </p:nvSpPr>
        <p:spPr>
          <a:xfrm>
            <a:off x="548640" y="1554480"/>
            <a:ext cx="640080" cy="640080"/>
          </a:xfrm>
          <a:prstGeom prst="ellipse">
            <a:avLst/>
          </a:prstGeom>
          <a:solidFill>
            <a:schemeClr val="bg2"/>
          </a:solidFill>
          <a:ln/>
        </p:spPr>
      </p:sp>
      <p:pic>
        <p:nvPicPr>
          <p:cNvPr id="5" name="Image 0" descr="preencoded.png">    </p:cNvPr>
          <p:cNvPicPr>
            <a:picLocks noChangeAspect="1"/>
          </p:cNvPicPr>
          <p:nvPr/>
        </p:nvPicPr>
        <p:blipFill>
          <a:blip r:embed="rId1"/>
          <a:stretch>
            <a:fillRect/>
          </a:stretch>
        </p:blipFill>
        <p:spPr>
          <a:xfrm>
            <a:off x="704088" y="1709928"/>
            <a:ext cx="329184" cy="329184"/>
          </a:xfrm>
          <a:prstGeom prst="rect">
            <a:avLst/>
          </a:prstGeom>
        </p:spPr>
      </p:pic>
      <p:sp>
        <p:nvSpPr>
          <p:cNvPr id="6" name="Text 3"/>
          <p:cNvSpPr txBox="1"/>
          <p:nvPr/>
        </p:nvSpPr>
        <p:spPr>
          <a:xfrm>
            <a:off x="1463040" y="1572768"/>
            <a:ext cx="6035040" cy="365760"/>
          </a:xfrm>
          <a:prstGeom prst="rect">
            <a:avLst/>
          </a:prstGeom>
          <a:noFill/>
          <a:ln/>
        </p:spPr>
        <p:txBody>
          <a:bodyPr wrap="square" lIns="0" tIns="0" rIns="0" bIns="0" rtlCol="0" anchor="t"/>
          <a:lstStyle/>
          <a:p>
            <a:pPr indent="0" marL="0">
              <a:buNone/>
            </a:pPr>
            <a:r>
              <a:rPr lang="en-US" sz="1800" b="1" dirty="0">
                <a:solidFill>
                  <a:schemeClr val="tx2"/>
                </a:solidFill>
              </a:rPr>
              <a:t>Démarrer demain</a:t>
            </a:r>
            <a:endParaRPr lang="en-US" sz="1800" dirty="0"/>
          </a:p>
        </p:txBody>
      </p:sp>
      <p:sp>
        <p:nvSpPr>
          <p:cNvPr id="7" name="Text 4"/>
          <p:cNvSpPr txBox="1"/>
          <p:nvPr/>
        </p:nvSpPr>
        <p:spPr>
          <a:xfrm>
            <a:off x="1463040" y="1920240"/>
            <a:ext cx="6035040" cy="457200"/>
          </a:xfrm>
          <a:prstGeom prst="rect">
            <a:avLst/>
          </a:prstGeom>
          <a:noFill/>
          <a:ln/>
        </p:spPr>
        <p:txBody>
          <a:bodyPr wrap="square" lIns="0" tIns="0" rIns="0" bIns="0" rtlCol="0" anchor="t"/>
          <a:lstStyle/>
          <a:p>
            <a:pPr indent="0" marL="0">
              <a:buNone/>
            </a:pPr>
            <a:r>
              <a:rPr lang="en-US" sz="1400" dirty="0">
                <a:solidFill>
                  <a:schemeClr val="tx1"/>
                </a:solidFill>
              </a:rPr>
              <a:t>Test en console en quelques jours, sur des données sans enjeu, pendant que le socle de production se construit.</a:t>
            </a:r>
            <a:endParaRPr lang="en-US" sz="1400" dirty="0"/>
          </a:p>
        </p:txBody>
      </p:sp>
      <p:sp>
        <p:nvSpPr>
          <p:cNvPr id="8" name="Shape 5"/>
          <p:cNvSpPr/>
          <p:nvPr/>
        </p:nvSpPr>
        <p:spPr>
          <a:xfrm>
            <a:off x="548640" y="2468880"/>
            <a:ext cx="640080" cy="640080"/>
          </a:xfrm>
          <a:prstGeom prst="ellipse">
            <a:avLst/>
          </a:prstGeom>
          <a:solidFill>
            <a:schemeClr val="bg2"/>
          </a:solidFill>
          <a:ln/>
        </p:spPr>
      </p:sp>
      <p:pic>
        <p:nvPicPr>
          <p:cNvPr id="9" name="Image 1" descr="preencoded.png">    </p:cNvPr>
          <p:cNvPicPr>
            <a:picLocks noChangeAspect="1"/>
          </p:cNvPicPr>
          <p:nvPr/>
        </p:nvPicPr>
        <p:blipFill>
          <a:blip r:embed="rId2"/>
          <a:stretch>
            <a:fillRect/>
          </a:stretch>
        </p:blipFill>
        <p:spPr>
          <a:xfrm>
            <a:off x="704088" y="2624328"/>
            <a:ext cx="329184" cy="329184"/>
          </a:xfrm>
          <a:prstGeom prst="rect">
            <a:avLst/>
          </a:prstGeom>
        </p:spPr>
      </p:pic>
      <p:sp>
        <p:nvSpPr>
          <p:cNvPr id="10" name="Text 6"/>
          <p:cNvSpPr txBox="1"/>
          <p:nvPr/>
        </p:nvSpPr>
        <p:spPr>
          <a:xfrm>
            <a:off x="1463040" y="2487168"/>
            <a:ext cx="6035040" cy="365760"/>
          </a:xfrm>
          <a:prstGeom prst="rect">
            <a:avLst/>
          </a:prstGeom>
          <a:noFill/>
          <a:ln/>
        </p:spPr>
        <p:txBody>
          <a:bodyPr wrap="square" lIns="0" tIns="0" rIns="0" bIns="0" rtlCol="0" anchor="t"/>
          <a:lstStyle/>
          <a:p>
            <a:pPr indent="0" marL="0">
              <a:buNone/>
            </a:pPr>
            <a:r>
              <a:rPr lang="en-US" sz="1800" b="1" dirty="0">
                <a:solidFill>
                  <a:schemeClr val="tx2"/>
                </a:solidFill>
              </a:rPr>
              <a:t>Une sécurité démontrable</a:t>
            </a:r>
            <a:endParaRPr lang="en-US" sz="1800" dirty="0"/>
          </a:p>
        </p:txBody>
      </p:sp>
      <p:sp>
        <p:nvSpPr>
          <p:cNvPr id="11" name="Text 7"/>
          <p:cNvSpPr txBox="1"/>
          <p:nvPr/>
        </p:nvSpPr>
        <p:spPr>
          <a:xfrm>
            <a:off x="1463040" y="2834640"/>
            <a:ext cx="6035040" cy="457200"/>
          </a:xfrm>
          <a:prstGeom prst="rect">
            <a:avLst/>
          </a:prstGeom>
          <a:noFill/>
          <a:ln/>
        </p:spPr>
        <p:txBody>
          <a:bodyPr wrap="square" lIns="0" tIns="0" rIns="0" bIns="0" rtlCol="0" anchor="t"/>
          <a:lstStyle/>
          <a:p>
            <a:pPr indent="0" marL="0">
              <a:buNone/>
            </a:pPr>
            <a:r>
              <a:rPr lang="en-US" sz="1400" dirty="0">
                <a:solidFill>
                  <a:schemeClr val="tx1"/>
                </a:solidFill>
              </a:rPr>
              <a:t>Chaque mesure répond à un risque nommé, se teste en recette et laisse une trace d'audit.</a:t>
            </a:r>
            <a:endParaRPr lang="en-US" sz="1400" dirty="0"/>
          </a:p>
        </p:txBody>
      </p:sp>
      <p:sp>
        <p:nvSpPr>
          <p:cNvPr id="12" name="Shape 8"/>
          <p:cNvSpPr/>
          <p:nvPr/>
        </p:nvSpPr>
        <p:spPr>
          <a:xfrm>
            <a:off x="548640" y="3383280"/>
            <a:ext cx="640080" cy="640080"/>
          </a:xfrm>
          <a:prstGeom prst="ellipse">
            <a:avLst/>
          </a:prstGeom>
          <a:solidFill>
            <a:schemeClr val="bg2"/>
          </a:solidFill>
          <a:ln/>
        </p:spPr>
      </p:sp>
      <p:pic>
        <p:nvPicPr>
          <p:cNvPr id="13" name="Image 2" descr="preencoded.png">    </p:cNvPr>
          <p:cNvPicPr>
            <a:picLocks noChangeAspect="1"/>
          </p:cNvPicPr>
          <p:nvPr/>
        </p:nvPicPr>
        <p:blipFill>
          <a:blip r:embed="rId3"/>
          <a:stretch>
            <a:fillRect/>
          </a:stretch>
        </p:blipFill>
        <p:spPr>
          <a:xfrm>
            <a:off x="704088" y="3538728"/>
            <a:ext cx="329184" cy="329184"/>
          </a:xfrm>
          <a:prstGeom prst="rect">
            <a:avLst/>
          </a:prstGeom>
        </p:spPr>
      </p:pic>
      <p:sp>
        <p:nvSpPr>
          <p:cNvPr id="14" name="Text 9"/>
          <p:cNvSpPr txBox="1"/>
          <p:nvPr/>
        </p:nvSpPr>
        <p:spPr>
          <a:xfrm>
            <a:off x="1463040" y="3401568"/>
            <a:ext cx="6035040" cy="365760"/>
          </a:xfrm>
          <a:prstGeom prst="rect">
            <a:avLst/>
          </a:prstGeom>
          <a:noFill/>
          <a:ln/>
        </p:spPr>
        <p:txBody>
          <a:bodyPr wrap="square" lIns="0" tIns="0" rIns="0" bIns="0" rtlCol="0" anchor="t"/>
          <a:lstStyle/>
          <a:p>
            <a:pPr indent="0" marL="0">
              <a:buNone/>
            </a:pPr>
            <a:r>
              <a:rPr lang="en-US" sz="1800" b="1" dirty="0">
                <a:solidFill>
                  <a:schemeClr val="tx2"/>
                </a:solidFill>
              </a:rPr>
              <a:t>Impossible à affaiblir par erreur</a:t>
            </a:r>
            <a:endParaRPr lang="en-US" sz="1800" dirty="0"/>
          </a:p>
        </p:txBody>
      </p:sp>
      <p:sp>
        <p:nvSpPr>
          <p:cNvPr id="15" name="Text 10"/>
          <p:cNvSpPr txBox="1"/>
          <p:nvPr/>
        </p:nvSpPr>
        <p:spPr>
          <a:xfrm>
            <a:off x="1463040" y="3749040"/>
            <a:ext cx="6035040" cy="457200"/>
          </a:xfrm>
          <a:prstGeom prst="rect">
            <a:avLst/>
          </a:prstGeom>
          <a:noFill/>
          <a:ln/>
        </p:spPr>
        <p:txBody>
          <a:bodyPr wrap="square" lIns="0" tIns="0" rIns="0" bIns="0" rtlCol="0" anchor="t"/>
          <a:lstStyle/>
          <a:p>
            <a:pPr indent="0" marL="0">
              <a:buNone/>
            </a:pPr>
            <a:r>
              <a:rPr lang="en-US" sz="1400" dirty="0">
                <a:solidFill>
                  <a:schemeClr val="tx1"/>
                </a:solidFill>
              </a:rPr>
              <a:t>Plancher Model Armor, séparation des rôles, alerte dès qu'un garde-fou change.</a:t>
            </a:r>
            <a:endParaRPr lang="en-US" sz="1400" dirty="0"/>
          </a:p>
        </p:txBody>
      </p:sp>
      <p:sp>
        <p:nvSpPr>
          <p:cNvPr id="16" name="Shape 11"/>
          <p:cNvSpPr/>
          <p:nvPr/>
        </p:nvSpPr>
        <p:spPr>
          <a:xfrm>
            <a:off x="548640" y="4297680"/>
            <a:ext cx="640080" cy="640080"/>
          </a:xfrm>
          <a:prstGeom prst="ellipse">
            <a:avLst/>
          </a:prstGeom>
          <a:solidFill>
            <a:schemeClr val="bg2"/>
          </a:solidFill>
          <a:ln/>
        </p:spPr>
      </p:sp>
      <p:pic>
        <p:nvPicPr>
          <p:cNvPr id="17" name="Image 3" descr="preencoded.png">    </p:cNvPr>
          <p:cNvPicPr>
            <a:picLocks noChangeAspect="1"/>
          </p:cNvPicPr>
          <p:nvPr/>
        </p:nvPicPr>
        <p:blipFill>
          <a:blip r:embed="rId4"/>
          <a:stretch>
            <a:fillRect/>
          </a:stretch>
        </p:blipFill>
        <p:spPr>
          <a:xfrm>
            <a:off x="704088" y="4453128"/>
            <a:ext cx="329184" cy="329184"/>
          </a:xfrm>
          <a:prstGeom prst="rect">
            <a:avLst/>
          </a:prstGeom>
        </p:spPr>
      </p:pic>
      <p:sp>
        <p:nvSpPr>
          <p:cNvPr id="18" name="Text 12"/>
          <p:cNvSpPr txBox="1"/>
          <p:nvPr/>
        </p:nvSpPr>
        <p:spPr>
          <a:xfrm>
            <a:off x="1463040" y="4315968"/>
            <a:ext cx="6035040" cy="365760"/>
          </a:xfrm>
          <a:prstGeom prst="rect">
            <a:avLst/>
          </a:prstGeom>
          <a:noFill/>
          <a:ln/>
        </p:spPr>
        <p:txBody>
          <a:bodyPr wrap="square" lIns="0" tIns="0" rIns="0" bIns="0" rtlCol="0" anchor="t"/>
          <a:lstStyle/>
          <a:p>
            <a:pPr indent="0" marL="0">
              <a:buNone/>
            </a:pPr>
            <a:r>
              <a:rPr lang="en-US" sz="1800" b="1" dirty="0">
                <a:solidFill>
                  <a:schemeClr val="tx2"/>
                </a:solidFill>
              </a:rPr>
              <a:t>RGPD dès la conception</a:t>
            </a:r>
            <a:endParaRPr lang="en-US" sz="1800" dirty="0"/>
          </a:p>
        </p:txBody>
      </p:sp>
      <p:sp>
        <p:nvSpPr>
          <p:cNvPr id="19" name="Text 13"/>
          <p:cNvSpPr txBox="1"/>
          <p:nvPr/>
        </p:nvSpPr>
        <p:spPr>
          <a:xfrm>
            <a:off x="1463040" y="4663440"/>
            <a:ext cx="6035040" cy="457200"/>
          </a:xfrm>
          <a:prstGeom prst="rect">
            <a:avLst/>
          </a:prstGeom>
          <a:noFill/>
          <a:ln/>
        </p:spPr>
        <p:txBody>
          <a:bodyPr wrap="square" lIns="0" tIns="0" rIns="0" bIns="0" rtlCol="0" anchor="t"/>
          <a:lstStyle/>
          <a:p>
            <a:pPr indent="0" marL="0">
              <a:buNone/>
            </a:pPr>
            <a:r>
              <a:rPr lang="en-US" sz="1400" dirty="0">
                <a:solidFill>
                  <a:schemeClr val="tx1"/>
                </a:solidFill>
              </a:rPr>
              <a:t>Données en UE, sources interrogées sans copie, conservation minimisée, journaux réservés.</a:t>
            </a:r>
            <a:endParaRPr lang="en-US" sz="1400" dirty="0"/>
          </a:p>
        </p:txBody>
      </p:sp>
      <p:sp>
        <p:nvSpPr>
          <p:cNvPr id="20" name="Shape 14"/>
          <p:cNvSpPr/>
          <p:nvPr/>
        </p:nvSpPr>
        <p:spPr>
          <a:xfrm>
            <a:off x="548640" y="5212080"/>
            <a:ext cx="640080" cy="640080"/>
          </a:xfrm>
          <a:prstGeom prst="ellipse">
            <a:avLst/>
          </a:prstGeom>
          <a:solidFill>
            <a:schemeClr val="bg2"/>
          </a:solidFill>
          <a:ln/>
        </p:spPr>
      </p:sp>
      <p:pic>
        <p:nvPicPr>
          <p:cNvPr id="21" name="Image 4" descr="preencoded.png">    </p:cNvPr>
          <p:cNvPicPr>
            <a:picLocks noChangeAspect="1"/>
          </p:cNvPicPr>
          <p:nvPr/>
        </p:nvPicPr>
        <p:blipFill>
          <a:blip r:embed="rId5"/>
          <a:stretch>
            <a:fillRect/>
          </a:stretch>
        </p:blipFill>
        <p:spPr>
          <a:xfrm>
            <a:off x="704088" y="5367528"/>
            <a:ext cx="329184" cy="329184"/>
          </a:xfrm>
          <a:prstGeom prst="rect">
            <a:avLst/>
          </a:prstGeom>
        </p:spPr>
      </p:pic>
      <p:sp>
        <p:nvSpPr>
          <p:cNvPr id="22" name="Text 15"/>
          <p:cNvSpPr txBox="1"/>
          <p:nvPr/>
        </p:nvSpPr>
        <p:spPr>
          <a:xfrm>
            <a:off x="1463040" y="5230368"/>
            <a:ext cx="6035040" cy="365760"/>
          </a:xfrm>
          <a:prstGeom prst="rect">
            <a:avLst/>
          </a:prstGeom>
          <a:noFill/>
          <a:ln/>
        </p:spPr>
        <p:txBody>
          <a:bodyPr wrap="square" lIns="0" tIns="0" rIns="0" bIns="0" rtlCol="0" anchor="t"/>
          <a:lstStyle/>
          <a:p>
            <a:pPr indent="0" marL="0">
              <a:buNone/>
            </a:pPr>
            <a:r>
              <a:rPr lang="en-US" sz="1800" b="1" dirty="0">
                <a:solidFill>
                  <a:schemeClr val="tx2"/>
                </a:solidFill>
              </a:rPr>
              <a:t>Industrialisé</a:t>
            </a:r>
            <a:endParaRPr lang="en-US" sz="1800" dirty="0"/>
          </a:p>
        </p:txBody>
      </p:sp>
      <p:sp>
        <p:nvSpPr>
          <p:cNvPr id="23" name="Text 16"/>
          <p:cNvSpPr txBox="1"/>
          <p:nvPr/>
        </p:nvSpPr>
        <p:spPr>
          <a:xfrm>
            <a:off x="1463040" y="5577840"/>
            <a:ext cx="6035040" cy="457200"/>
          </a:xfrm>
          <a:prstGeom prst="rect">
            <a:avLst/>
          </a:prstGeom>
          <a:noFill/>
          <a:ln/>
        </p:spPr>
        <p:txBody>
          <a:bodyPr wrap="square" lIns="0" tIns="0" rIns="0" bIns="0" rtlCol="0" anchor="t"/>
          <a:lstStyle/>
          <a:p>
            <a:pPr indent="0" marL="0">
              <a:buNone/>
            </a:pPr>
            <a:r>
              <a:rPr lang="en-US" sz="1400" dirty="0">
                <a:solidFill>
                  <a:schemeClr val="tx1"/>
                </a:solidFill>
              </a:rPr>
              <a:t>La même configuration Terraform, relue et versionnée, en recette et en production.</a:t>
            </a:r>
            <a:endParaRPr lang="en-US" sz="1400" dirty="0"/>
          </a:p>
        </p:txBody>
      </p:sp>
      <p:sp>
        <p:nvSpPr>
          <p:cNvPr id="24" name="citation"/>
          <p:cNvSpPr/>
          <p:nvPr/>
        </p:nvSpPr>
        <p:spPr>
          <a:xfrm>
            <a:off x="7863840" y="1554480"/>
            <a:ext cx="3779215" cy="4297680"/>
          </a:xfrm>
          <a:prstGeom prst="roundRect">
            <a:avLst>
              <a:gd name="adj" fmla="val 1936"/>
            </a:avLst>
          </a:prstGeom>
          <a:solidFill>
            <a:schemeClr val="tx2"/>
          </a:solidFill>
          <a:ln/>
        </p:spPr>
      </p:sp>
      <p:sp>
        <p:nvSpPr>
          <p:cNvPr id="25" name="Text 18"/>
          <p:cNvSpPr txBox="1"/>
          <p:nvPr/>
        </p:nvSpPr>
        <p:spPr>
          <a:xfrm>
            <a:off x="8138160" y="1828800"/>
            <a:ext cx="3230575" cy="2743200"/>
          </a:xfrm>
          <a:prstGeom prst="rect">
            <a:avLst/>
          </a:prstGeom>
          <a:noFill/>
          <a:ln/>
        </p:spPr>
        <p:txBody>
          <a:bodyPr wrap="square" lIns="0" tIns="0" rIns="0" bIns="0" rtlCol="0" anchor="ctr"/>
          <a:lstStyle/>
          <a:p>
            <a:pPr indent="0" marL="0">
              <a:buNone/>
            </a:pPr>
            <a:r>
              <a:rPr lang="en-US" sz="2200" i="1" dirty="0">
                <a:solidFill>
                  <a:schemeClr val="bg1"/>
                </a:solidFill>
              </a:rPr>
              <a:t>« La bonne question n'est pas : l'IA est-elle sûre ? C'est : que peut-elle voir, que lui envoie-t-on, et comment le sait-on ? »</a:t>
            </a:r>
            <a:endParaRPr lang="en-US" sz="2200" dirty="0"/>
          </a:p>
        </p:txBody>
      </p:sp>
      <p:sp>
        <p:nvSpPr>
          <p:cNvPr id="26" name="Text 19"/>
          <p:cNvSpPr txBox="1"/>
          <p:nvPr/>
        </p:nvSpPr>
        <p:spPr>
          <a:xfrm>
            <a:off x="8138160" y="4846320"/>
            <a:ext cx="3230575" cy="731520"/>
          </a:xfrm>
          <a:prstGeom prst="rect">
            <a:avLst/>
          </a:prstGeom>
          <a:noFill/>
          <a:ln/>
        </p:spPr>
        <p:txBody>
          <a:bodyPr wrap="square" lIns="0" tIns="0" rIns="0" bIns="0" rtlCol="0" anchor="t"/>
          <a:lstStyle/>
          <a:p>
            <a:pPr indent="0" marL="0">
              <a:buNone/>
            </a:pPr>
            <a:r>
              <a:rPr lang="en-US" sz="1400" dirty="0">
                <a:solidFill>
                  <a:schemeClr val="accent6"/>
                </a:solidFill>
              </a:rPr>
              <a:t>Le reste de la présentation répond à ces trois questions, niveau par niveau.</a:t>
            </a:r>
            <a:endParaRPr lang="en-US" sz="14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DÉCISIONS ATTENDUES DE ACME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Quatre décisions à prendre à froid</a:t>
            </a:r>
            <a:endParaRPr lang="en-US" sz="3000" dirty="0"/>
          </a:p>
        </p:txBody>
      </p:sp>
      <p:sp>
        <p:nvSpPr>
          <p:cNvPr id="4" name="decision0"/>
          <p:cNvSpPr/>
          <p:nvPr/>
        </p:nvSpPr>
        <p:spPr>
          <a:xfrm>
            <a:off x="548640" y="1554480"/>
            <a:ext cx="5410048" cy="2011680"/>
          </a:xfrm>
          <a:prstGeom prst="roundRect">
            <a:avLst>
              <a:gd name="adj" fmla="val 3636"/>
            </a:avLst>
          </a:prstGeom>
          <a:solidFill>
            <a:schemeClr val="bg2"/>
          </a:solidFill>
          <a:ln/>
        </p:spPr>
      </p:sp>
      <p:sp>
        <p:nvSpPr>
          <p:cNvPr id="5" name="Shape 3"/>
          <p:cNvSpPr/>
          <p:nvPr/>
        </p:nvSpPr>
        <p:spPr>
          <a:xfrm>
            <a:off x="822960" y="1828800"/>
            <a:ext cx="640080" cy="640080"/>
          </a:xfrm>
          <a:prstGeom prst="ellipse">
            <a:avLst/>
          </a:prstGeom>
          <a:solidFill>
            <a:schemeClr val="accent1"/>
          </a:solidFill>
          <a:ln/>
        </p:spPr>
      </p:sp>
      <p:sp>
        <p:nvSpPr>
          <p:cNvPr id="6" name="Text 4"/>
          <p:cNvSpPr txBox="1"/>
          <p:nvPr/>
        </p:nvSpPr>
        <p:spPr>
          <a:xfrm>
            <a:off x="822960" y="182880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1</a:t>
            </a:r>
            <a:endParaRPr lang="en-US" sz="2200" dirty="0"/>
          </a:p>
        </p:txBody>
      </p:sp>
      <p:sp>
        <p:nvSpPr>
          <p:cNvPr id="7" name="Text 5"/>
          <p:cNvSpPr txBox="1"/>
          <p:nvPr/>
        </p:nvSpPr>
        <p:spPr>
          <a:xfrm>
            <a:off x="1691640" y="1828800"/>
            <a:ext cx="4038448" cy="411480"/>
          </a:xfrm>
          <a:prstGeom prst="rect">
            <a:avLst/>
          </a:prstGeom>
          <a:noFill/>
          <a:ln/>
        </p:spPr>
        <p:txBody>
          <a:bodyPr wrap="square" lIns="0" tIns="0" rIns="0" bIns="0" rtlCol="0" anchor="t"/>
          <a:lstStyle/>
          <a:p>
            <a:pPr indent="0" marL="0">
              <a:buNone/>
            </a:pPr>
            <a:r>
              <a:rPr lang="en-US" sz="2200" b="1" dirty="0">
                <a:solidFill>
                  <a:schemeClr val="tx2"/>
                </a:solidFill>
              </a:rPr>
              <a:t>Fournisseur d'identité</a:t>
            </a:r>
            <a:endParaRPr lang="en-US" sz="2200" dirty="0"/>
          </a:p>
        </p:txBody>
      </p:sp>
      <p:sp>
        <p:nvSpPr>
          <p:cNvPr id="8" name="Text 6"/>
          <p:cNvSpPr txBox="1"/>
          <p:nvPr/>
        </p:nvSpPr>
        <p:spPr>
          <a:xfrm>
            <a:off x="1691640" y="2267712"/>
            <a:ext cx="4038448" cy="320040"/>
          </a:xfrm>
          <a:prstGeom prst="rect">
            <a:avLst/>
          </a:prstGeom>
          <a:noFill/>
          <a:ln/>
        </p:spPr>
        <p:txBody>
          <a:bodyPr wrap="square" lIns="0" tIns="0" rIns="0" bIns="0" rtlCol="0" anchor="t"/>
          <a:lstStyle/>
          <a:p>
            <a:pPr indent="0" marL="0">
              <a:buNone/>
            </a:pPr>
            <a:r>
              <a:rPr lang="en-US" sz="1500" b="1" dirty="0">
                <a:solidFill>
                  <a:schemeClr val="accent1"/>
                </a:solidFill>
              </a:rPr>
              <a:t>Google ou Entra ID</a:t>
            </a:r>
            <a:endParaRPr lang="en-US" sz="1500" dirty="0"/>
          </a:p>
        </p:txBody>
      </p:sp>
      <p:sp>
        <p:nvSpPr>
          <p:cNvPr id="9" name="Text 7"/>
          <p:cNvSpPr txBox="1"/>
          <p:nvPr/>
        </p:nvSpPr>
        <p:spPr>
          <a:xfrm>
            <a:off x="1691640" y="2633472"/>
            <a:ext cx="4038448" cy="457200"/>
          </a:xfrm>
          <a:prstGeom prst="rect">
            <a:avLst/>
          </a:prstGeom>
          <a:noFill/>
          <a:ln/>
        </p:spPr>
        <p:txBody>
          <a:bodyPr wrap="square" lIns="0" tIns="0" rIns="0" bIns="0" rtlCol="0" anchor="t"/>
          <a:lstStyle/>
          <a:p>
            <a:pPr indent="0" marL="0">
              <a:buNone/>
            </a:pPr>
            <a:r>
              <a:rPr lang="en-US" sz="1400" dirty="0">
                <a:solidFill>
                  <a:schemeClr val="tx1"/>
                </a:solidFill>
              </a:rPr>
              <a:t>En changer plus tard efface l'historique des conversations</a:t>
            </a:r>
            <a:endParaRPr lang="en-US" sz="1400" dirty="0"/>
          </a:p>
        </p:txBody>
      </p:sp>
      <p:sp>
        <p:nvSpPr>
          <p:cNvPr id="10" name="Text 8"/>
          <p:cNvSpPr txBox="1"/>
          <p:nvPr/>
        </p:nvSpPr>
        <p:spPr>
          <a:xfrm>
            <a:off x="1691640" y="3108960"/>
            <a:ext cx="4038448" cy="274320"/>
          </a:xfrm>
          <a:prstGeom prst="rect">
            <a:avLst/>
          </a:prstGeom>
          <a:noFill/>
          <a:ln/>
        </p:spPr>
        <p:txBody>
          <a:bodyPr wrap="square" lIns="0" tIns="0" rIns="0" bIns="0" rtlCol="0" anchor="t"/>
          <a:lstStyle/>
          <a:p>
            <a:pPr indent="0" marL="0">
              <a:buNone/>
            </a:pPr>
            <a:r>
              <a:rPr lang="en-US" sz="1300" b="1" dirty="0">
                <a:solidFill>
                  <a:schemeClr val="accent3"/>
                </a:solidFill>
              </a:rPr>
              <a:t>Quand : Avant le niveau 1</a:t>
            </a:r>
            <a:endParaRPr lang="en-US" sz="1300" dirty="0"/>
          </a:p>
        </p:txBody>
      </p:sp>
      <p:sp>
        <p:nvSpPr>
          <p:cNvPr id="11" name="decision1"/>
          <p:cNvSpPr/>
          <p:nvPr/>
        </p:nvSpPr>
        <p:spPr>
          <a:xfrm>
            <a:off x="6233008" y="1554480"/>
            <a:ext cx="5410048" cy="2011680"/>
          </a:xfrm>
          <a:prstGeom prst="roundRect">
            <a:avLst>
              <a:gd name="adj" fmla="val 3636"/>
            </a:avLst>
          </a:prstGeom>
          <a:solidFill>
            <a:schemeClr val="bg2"/>
          </a:solidFill>
          <a:ln/>
        </p:spPr>
      </p:sp>
      <p:sp>
        <p:nvSpPr>
          <p:cNvPr id="12" name="Shape 10"/>
          <p:cNvSpPr/>
          <p:nvPr/>
        </p:nvSpPr>
        <p:spPr>
          <a:xfrm>
            <a:off x="6507328" y="1828800"/>
            <a:ext cx="640080" cy="640080"/>
          </a:xfrm>
          <a:prstGeom prst="ellipse">
            <a:avLst/>
          </a:prstGeom>
          <a:solidFill>
            <a:schemeClr val="accent1"/>
          </a:solidFill>
          <a:ln/>
        </p:spPr>
      </p:sp>
      <p:sp>
        <p:nvSpPr>
          <p:cNvPr id="13" name="Text 11"/>
          <p:cNvSpPr txBox="1"/>
          <p:nvPr/>
        </p:nvSpPr>
        <p:spPr>
          <a:xfrm>
            <a:off x="6507328" y="182880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2</a:t>
            </a:r>
            <a:endParaRPr lang="en-US" sz="2200" dirty="0"/>
          </a:p>
        </p:txBody>
      </p:sp>
      <p:sp>
        <p:nvSpPr>
          <p:cNvPr id="14" name="Text 12"/>
          <p:cNvSpPr txBox="1"/>
          <p:nvPr/>
        </p:nvSpPr>
        <p:spPr>
          <a:xfrm>
            <a:off x="7376008" y="1828800"/>
            <a:ext cx="4038448" cy="411480"/>
          </a:xfrm>
          <a:prstGeom prst="rect">
            <a:avLst/>
          </a:prstGeom>
          <a:noFill/>
          <a:ln/>
        </p:spPr>
        <p:txBody>
          <a:bodyPr wrap="square" lIns="0" tIns="0" rIns="0" bIns="0" rtlCol="0" anchor="t"/>
          <a:lstStyle/>
          <a:p>
            <a:pPr indent="0" marL="0">
              <a:buNone/>
            </a:pPr>
            <a:r>
              <a:rPr lang="en-US" sz="2200" b="1" dirty="0">
                <a:solidFill>
                  <a:schemeClr val="tx2"/>
                </a:solidFill>
              </a:rPr>
              <a:t>Localisation</a:t>
            </a:r>
            <a:endParaRPr lang="en-US" sz="2200" dirty="0"/>
          </a:p>
        </p:txBody>
      </p:sp>
      <p:sp>
        <p:nvSpPr>
          <p:cNvPr id="15" name="Text 13"/>
          <p:cNvSpPr txBox="1"/>
          <p:nvPr/>
        </p:nvSpPr>
        <p:spPr>
          <a:xfrm>
            <a:off x="7376008" y="2267712"/>
            <a:ext cx="4038448" cy="320040"/>
          </a:xfrm>
          <a:prstGeom prst="rect">
            <a:avLst/>
          </a:prstGeom>
          <a:noFill/>
          <a:ln/>
        </p:spPr>
        <p:txBody>
          <a:bodyPr wrap="square" lIns="0" tIns="0" rIns="0" bIns="0" rtlCol="0" anchor="t"/>
          <a:lstStyle/>
          <a:p>
            <a:pPr indent="0" marL="0">
              <a:buNone/>
            </a:pPr>
            <a:r>
              <a:rPr lang="en-US" sz="1500" b="1" dirty="0">
                <a:solidFill>
                  <a:schemeClr val="accent1"/>
                </a:solidFill>
              </a:rPr>
              <a:t>UE recommandée</a:t>
            </a:r>
            <a:endParaRPr lang="en-US" sz="1500" dirty="0"/>
          </a:p>
        </p:txBody>
      </p:sp>
      <p:sp>
        <p:nvSpPr>
          <p:cNvPr id="16" name="Text 14"/>
          <p:cNvSpPr txBox="1"/>
          <p:nvPr/>
        </p:nvSpPr>
        <p:spPr>
          <a:xfrm>
            <a:off x="7376008" y="2633472"/>
            <a:ext cx="4038448" cy="457200"/>
          </a:xfrm>
          <a:prstGeom prst="rect">
            <a:avLst/>
          </a:prstGeom>
          <a:noFill/>
          <a:ln/>
        </p:spPr>
        <p:txBody>
          <a:bodyPr wrap="square" lIns="0" tIns="0" rIns="0" bIns="0" rtlCol="0" anchor="t"/>
          <a:lstStyle/>
          <a:p>
            <a:pPr indent="0" marL="0">
              <a:buNone/>
            </a:pPr>
            <a:r>
              <a:rPr lang="en-US" sz="1400" dirty="0">
                <a:solidFill>
                  <a:schemeClr val="tx1"/>
                </a:solidFill>
              </a:rPr>
              <a:t>Immuable après création ; conditionne le chiffrement CMEK</a:t>
            </a:r>
            <a:endParaRPr lang="en-US" sz="1400" dirty="0"/>
          </a:p>
        </p:txBody>
      </p:sp>
      <p:sp>
        <p:nvSpPr>
          <p:cNvPr id="17" name="Text 15"/>
          <p:cNvSpPr txBox="1"/>
          <p:nvPr/>
        </p:nvSpPr>
        <p:spPr>
          <a:xfrm>
            <a:off x="7376008" y="3108960"/>
            <a:ext cx="4038448" cy="274320"/>
          </a:xfrm>
          <a:prstGeom prst="rect">
            <a:avLst/>
          </a:prstGeom>
          <a:noFill/>
          <a:ln/>
        </p:spPr>
        <p:txBody>
          <a:bodyPr wrap="square" lIns="0" tIns="0" rIns="0" bIns="0" rtlCol="0" anchor="t"/>
          <a:lstStyle/>
          <a:p>
            <a:pPr indent="0" marL="0">
              <a:buNone/>
            </a:pPr>
            <a:r>
              <a:rPr lang="en-US" sz="1300" b="1" dirty="0">
                <a:solidFill>
                  <a:schemeClr val="accent3"/>
                </a:solidFill>
              </a:rPr>
              <a:t>Quand : Avant le niveau 1</a:t>
            </a:r>
            <a:endParaRPr lang="en-US" sz="1300" dirty="0"/>
          </a:p>
        </p:txBody>
      </p:sp>
      <p:sp>
        <p:nvSpPr>
          <p:cNvPr id="18" name="decision2"/>
          <p:cNvSpPr/>
          <p:nvPr/>
        </p:nvSpPr>
        <p:spPr>
          <a:xfrm>
            <a:off x="548640" y="3794760"/>
            <a:ext cx="5410048" cy="2011680"/>
          </a:xfrm>
          <a:prstGeom prst="roundRect">
            <a:avLst>
              <a:gd name="adj" fmla="val 3636"/>
            </a:avLst>
          </a:prstGeom>
          <a:solidFill>
            <a:schemeClr val="bg2"/>
          </a:solidFill>
          <a:ln/>
        </p:spPr>
      </p:sp>
      <p:sp>
        <p:nvSpPr>
          <p:cNvPr id="19" name="Shape 17"/>
          <p:cNvSpPr/>
          <p:nvPr/>
        </p:nvSpPr>
        <p:spPr>
          <a:xfrm>
            <a:off x="822960" y="4069080"/>
            <a:ext cx="640080" cy="640080"/>
          </a:xfrm>
          <a:prstGeom prst="ellipse">
            <a:avLst/>
          </a:prstGeom>
          <a:solidFill>
            <a:schemeClr val="accent1"/>
          </a:solidFill>
          <a:ln/>
        </p:spPr>
      </p:sp>
      <p:sp>
        <p:nvSpPr>
          <p:cNvPr id="20" name="Text 18"/>
          <p:cNvSpPr txBox="1"/>
          <p:nvPr/>
        </p:nvSpPr>
        <p:spPr>
          <a:xfrm>
            <a:off x="822960" y="406908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3</a:t>
            </a:r>
            <a:endParaRPr lang="en-US" sz="2200" dirty="0"/>
          </a:p>
        </p:txBody>
      </p:sp>
      <p:sp>
        <p:nvSpPr>
          <p:cNvPr id="21" name="Text 19"/>
          <p:cNvSpPr txBox="1"/>
          <p:nvPr/>
        </p:nvSpPr>
        <p:spPr>
          <a:xfrm>
            <a:off x="1691640" y="4069080"/>
            <a:ext cx="4038448" cy="411480"/>
          </a:xfrm>
          <a:prstGeom prst="rect">
            <a:avLst/>
          </a:prstGeom>
          <a:noFill/>
          <a:ln/>
        </p:spPr>
        <p:txBody>
          <a:bodyPr wrap="square" lIns="0" tIns="0" rIns="0" bIns="0" rtlCol="0" anchor="t"/>
          <a:lstStyle/>
          <a:p>
            <a:pPr indent="0" marL="0">
              <a:buNone/>
            </a:pPr>
            <a:r>
              <a:rPr lang="en-US" sz="2200" b="1" dirty="0">
                <a:solidFill>
                  <a:schemeClr val="tx2"/>
                </a:solidFill>
              </a:rPr>
              <a:t>Sources du pilote</a:t>
            </a:r>
            <a:endParaRPr lang="en-US" sz="2200" dirty="0"/>
          </a:p>
        </p:txBody>
      </p:sp>
      <p:sp>
        <p:nvSpPr>
          <p:cNvPr id="22" name="Text 20"/>
          <p:cNvSpPr txBox="1"/>
          <p:nvPr/>
        </p:nvSpPr>
        <p:spPr>
          <a:xfrm>
            <a:off x="1691640" y="4507992"/>
            <a:ext cx="4038448" cy="320040"/>
          </a:xfrm>
          <a:prstGeom prst="rect">
            <a:avLst/>
          </a:prstGeom>
          <a:noFill/>
          <a:ln/>
        </p:spPr>
        <p:txBody>
          <a:bodyPr wrap="square" lIns="0" tIns="0" rIns="0" bIns="0" rtlCol="0" anchor="t"/>
          <a:lstStyle/>
          <a:p>
            <a:pPr indent="0" marL="0">
              <a:buNone/>
            </a:pPr>
            <a:r>
              <a:rPr lang="en-US" sz="1500" b="1" dirty="0">
                <a:solidFill>
                  <a:schemeClr val="accent1"/>
                </a:solidFill>
              </a:rPr>
              <a:t>Drive, SharePoint…</a:t>
            </a:r>
            <a:endParaRPr lang="en-US" sz="1500" dirty="0"/>
          </a:p>
        </p:txBody>
      </p:sp>
      <p:sp>
        <p:nvSpPr>
          <p:cNvPr id="23" name="Text 21"/>
          <p:cNvSpPr txBox="1"/>
          <p:nvPr/>
        </p:nvSpPr>
        <p:spPr>
          <a:xfrm>
            <a:off x="1691640" y="4873752"/>
            <a:ext cx="4038448" cy="457200"/>
          </a:xfrm>
          <a:prstGeom prst="rect">
            <a:avLst/>
          </a:prstGeom>
          <a:noFill/>
          <a:ln/>
        </p:spPr>
        <p:txBody>
          <a:bodyPr wrap="square" lIns="0" tIns="0" rIns="0" bIns="0" rtlCol="0" anchor="t"/>
          <a:lstStyle/>
          <a:p>
            <a:pPr indent="0" marL="0">
              <a:buNone/>
            </a:pPr>
            <a:r>
              <a:rPr lang="en-US" sz="1400" dirty="0">
                <a:solidFill>
                  <a:schemeClr val="tx1"/>
                </a:solidFill>
              </a:rPr>
              <a:t>Définit connecteurs, secrets et autorisations à préparer</a:t>
            </a:r>
            <a:endParaRPr lang="en-US" sz="1400" dirty="0"/>
          </a:p>
        </p:txBody>
      </p:sp>
      <p:sp>
        <p:nvSpPr>
          <p:cNvPr id="24" name="Text 22"/>
          <p:cNvSpPr txBox="1"/>
          <p:nvPr/>
        </p:nvSpPr>
        <p:spPr>
          <a:xfrm>
            <a:off x="1691640" y="5349240"/>
            <a:ext cx="4038448" cy="274320"/>
          </a:xfrm>
          <a:prstGeom prst="rect">
            <a:avLst/>
          </a:prstGeom>
          <a:noFill/>
          <a:ln/>
        </p:spPr>
        <p:txBody>
          <a:bodyPr wrap="square" lIns="0" tIns="0" rIns="0" bIns="0" rtlCol="0" anchor="t"/>
          <a:lstStyle/>
          <a:p>
            <a:pPr indent="0" marL="0">
              <a:buNone/>
            </a:pPr>
            <a:r>
              <a:rPr lang="en-US" sz="1300" b="1" dirty="0">
                <a:solidFill>
                  <a:schemeClr val="accent3"/>
                </a:solidFill>
              </a:rPr>
              <a:t>Quand : Pendant le niveau 0</a:t>
            </a:r>
            <a:endParaRPr lang="en-US" sz="1300" dirty="0"/>
          </a:p>
        </p:txBody>
      </p:sp>
      <p:sp>
        <p:nvSpPr>
          <p:cNvPr id="25" name="decision3"/>
          <p:cNvSpPr/>
          <p:nvPr/>
        </p:nvSpPr>
        <p:spPr>
          <a:xfrm>
            <a:off x="6233008" y="3794760"/>
            <a:ext cx="5410048" cy="2011680"/>
          </a:xfrm>
          <a:prstGeom prst="roundRect">
            <a:avLst>
              <a:gd name="adj" fmla="val 3636"/>
            </a:avLst>
          </a:prstGeom>
          <a:solidFill>
            <a:schemeClr val="bg2"/>
          </a:solidFill>
          <a:ln/>
        </p:spPr>
      </p:sp>
      <p:sp>
        <p:nvSpPr>
          <p:cNvPr id="26" name="Shape 24"/>
          <p:cNvSpPr/>
          <p:nvPr/>
        </p:nvSpPr>
        <p:spPr>
          <a:xfrm>
            <a:off x="6507328" y="4069080"/>
            <a:ext cx="640080" cy="640080"/>
          </a:xfrm>
          <a:prstGeom prst="ellipse">
            <a:avLst/>
          </a:prstGeom>
          <a:solidFill>
            <a:schemeClr val="accent1"/>
          </a:solidFill>
          <a:ln/>
        </p:spPr>
      </p:sp>
      <p:sp>
        <p:nvSpPr>
          <p:cNvPr id="27" name="Text 25"/>
          <p:cNvSpPr txBox="1"/>
          <p:nvPr/>
        </p:nvSpPr>
        <p:spPr>
          <a:xfrm>
            <a:off x="6507328" y="4069080"/>
            <a:ext cx="640080" cy="640080"/>
          </a:xfrm>
          <a:prstGeom prst="rect">
            <a:avLst/>
          </a:prstGeom>
          <a:noFill/>
          <a:ln/>
        </p:spPr>
        <p:txBody>
          <a:bodyPr wrap="square" lIns="0" tIns="0" rIns="0" bIns="0" rtlCol="0" anchor="ctr"/>
          <a:lstStyle/>
          <a:p>
            <a:pPr algn="ctr" indent="0" marL="0">
              <a:buNone/>
            </a:pPr>
            <a:r>
              <a:rPr lang="en-US" sz="2200" b="1" dirty="0">
                <a:solidFill>
                  <a:schemeClr val="bg1"/>
                </a:solidFill>
              </a:rPr>
              <a:t>4</a:t>
            </a:r>
            <a:endParaRPr lang="en-US" sz="2200" dirty="0"/>
          </a:p>
        </p:txBody>
      </p:sp>
      <p:sp>
        <p:nvSpPr>
          <p:cNvPr id="28" name="Text 26"/>
          <p:cNvSpPr txBox="1"/>
          <p:nvPr/>
        </p:nvSpPr>
        <p:spPr>
          <a:xfrm>
            <a:off x="7376008" y="4069080"/>
            <a:ext cx="4038448" cy="411480"/>
          </a:xfrm>
          <a:prstGeom prst="rect">
            <a:avLst/>
          </a:prstGeom>
          <a:noFill/>
          <a:ln/>
        </p:spPr>
        <p:txBody>
          <a:bodyPr wrap="square" lIns="0" tIns="0" rIns="0" bIns="0" rtlCol="0" anchor="t"/>
          <a:lstStyle/>
          <a:p>
            <a:pPr indent="0" marL="0">
              <a:buNone/>
            </a:pPr>
            <a:r>
              <a:rPr lang="en-US" sz="2200" b="1" dirty="0">
                <a:solidFill>
                  <a:schemeClr val="tx2"/>
                </a:solidFill>
              </a:rPr>
              <a:t>Conservation et journaux</a:t>
            </a:r>
            <a:endParaRPr lang="en-US" sz="2200" dirty="0"/>
          </a:p>
        </p:txBody>
      </p:sp>
      <p:sp>
        <p:nvSpPr>
          <p:cNvPr id="29" name="Text 27"/>
          <p:cNvSpPr txBox="1"/>
          <p:nvPr/>
        </p:nvSpPr>
        <p:spPr>
          <a:xfrm>
            <a:off x="7376008" y="4507992"/>
            <a:ext cx="4038448" cy="320040"/>
          </a:xfrm>
          <a:prstGeom prst="rect">
            <a:avLst/>
          </a:prstGeom>
          <a:noFill/>
          <a:ln/>
        </p:spPr>
        <p:txBody>
          <a:bodyPr wrap="square" lIns="0" tIns="0" rIns="0" bIns="0" rtlCol="0" anchor="t"/>
          <a:lstStyle/>
          <a:p>
            <a:pPr indent="0" marL="0">
              <a:buNone/>
            </a:pPr>
            <a:r>
              <a:rPr lang="en-US" sz="1500" b="1" dirty="0">
                <a:solidFill>
                  <a:schemeClr val="accent1"/>
                </a:solidFill>
              </a:rPr>
              <a:t>DPO, CSE si besoin</a:t>
            </a:r>
            <a:endParaRPr lang="en-US" sz="1500" dirty="0"/>
          </a:p>
        </p:txBody>
      </p:sp>
      <p:sp>
        <p:nvSpPr>
          <p:cNvPr id="30" name="Text 28"/>
          <p:cNvSpPr txBox="1"/>
          <p:nvPr/>
        </p:nvSpPr>
        <p:spPr>
          <a:xfrm>
            <a:off x="7376008" y="4873752"/>
            <a:ext cx="4038448" cy="457200"/>
          </a:xfrm>
          <a:prstGeom prst="rect">
            <a:avLst/>
          </a:prstGeom>
          <a:noFill/>
          <a:ln/>
        </p:spPr>
        <p:txBody>
          <a:bodyPr wrap="square" lIns="0" tIns="0" rIns="0" bIns="0" rtlCol="0" anchor="t"/>
          <a:lstStyle/>
          <a:p>
            <a:pPr indent="0" marL="0">
              <a:buNone/>
            </a:pPr>
            <a:r>
              <a:rPr lang="en-US" sz="1400" dirty="0">
                <a:solidFill>
                  <a:schemeClr val="tx1"/>
                </a:solidFill>
              </a:rPr>
              <a:t>Données personnelles de salariés</a:t>
            </a:r>
            <a:endParaRPr lang="en-US" sz="1400" dirty="0"/>
          </a:p>
        </p:txBody>
      </p:sp>
      <p:sp>
        <p:nvSpPr>
          <p:cNvPr id="31" name="Text 29"/>
          <p:cNvSpPr txBox="1"/>
          <p:nvPr/>
        </p:nvSpPr>
        <p:spPr>
          <a:xfrm>
            <a:off x="7376008" y="5349240"/>
            <a:ext cx="4038448" cy="274320"/>
          </a:xfrm>
          <a:prstGeom prst="rect">
            <a:avLst/>
          </a:prstGeom>
          <a:noFill/>
          <a:ln/>
        </p:spPr>
        <p:txBody>
          <a:bodyPr wrap="square" lIns="0" tIns="0" rIns="0" bIns="0" rtlCol="0" anchor="t"/>
          <a:lstStyle/>
          <a:p>
            <a:pPr indent="0" marL="0">
              <a:buNone/>
            </a:pPr>
            <a:r>
              <a:rPr lang="en-US" sz="1300" b="1" dirty="0">
                <a:solidFill>
                  <a:schemeClr val="accent3"/>
                </a:solidFill>
              </a:rPr>
              <a:t>Quand : Avant le niveau 2</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PRINCIPES</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Six principes qui guident tous les choix</a:t>
            </a:r>
            <a:endParaRPr lang="en-US" sz="3000" dirty="0"/>
          </a:p>
        </p:txBody>
      </p:sp>
      <p:sp>
        <p:nvSpPr>
          <p:cNvPr id="4" name="principe0"/>
          <p:cNvSpPr/>
          <p:nvPr/>
        </p:nvSpPr>
        <p:spPr>
          <a:xfrm>
            <a:off x="548640" y="1554480"/>
            <a:ext cx="3515258" cy="2148840"/>
          </a:xfrm>
          <a:prstGeom prst="roundRect">
            <a:avLst>
              <a:gd name="adj" fmla="val 3404"/>
            </a:avLst>
          </a:prstGeom>
          <a:solidFill>
            <a:schemeClr val="bg2"/>
          </a:solidFill>
          <a:ln/>
        </p:spPr>
      </p:sp>
      <p:sp>
        <p:nvSpPr>
          <p:cNvPr id="5" name="Shape 3"/>
          <p:cNvSpPr/>
          <p:nvPr/>
        </p:nvSpPr>
        <p:spPr>
          <a:xfrm>
            <a:off x="822960" y="1828800"/>
            <a:ext cx="594360" cy="594360"/>
          </a:xfrm>
          <a:prstGeom prst="ellipse">
            <a:avLst/>
          </a:prstGeom>
          <a:solidFill>
            <a:schemeClr val="bg1"/>
          </a:solidFill>
          <a:ln/>
        </p:spPr>
      </p:sp>
      <p:pic>
        <p:nvPicPr>
          <p:cNvPr id="6" name="Image 0" descr="preencoded.png">    </p:cNvPr>
          <p:cNvPicPr>
            <a:picLocks noChangeAspect="1"/>
          </p:cNvPicPr>
          <p:nvPr/>
        </p:nvPicPr>
        <p:blipFill>
          <a:blip r:embed="rId1"/>
          <a:stretch>
            <a:fillRect/>
          </a:stretch>
        </p:blipFill>
        <p:spPr>
          <a:xfrm>
            <a:off x="969264" y="1975104"/>
            <a:ext cx="301752" cy="301752"/>
          </a:xfrm>
          <a:prstGeom prst="rect">
            <a:avLst/>
          </a:prstGeom>
        </p:spPr>
      </p:pic>
      <p:sp>
        <p:nvSpPr>
          <p:cNvPr id="7" name="Text 4"/>
          <p:cNvSpPr txBox="1"/>
          <p:nvPr/>
        </p:nvSpPr>
        <p:spPr>
          <a:xfrm>
            <a:off x="822960" y="2514600"/>
            <a:ext cx="2966618" cy="548640"/>
          </a:xfrm>
          <a:prstGeom prst="rect">
            <a:avLst/>
          </a:prstGeom>
          <a:noFill/>
          <a:ln/>
        </p:spPr>
        <p:txBody>
          <a:bodyPr wrap="square" lIns="0" tIns="0" rIns="0" bIns="0" rtlCol="0" anchor="t"/>
          <a:lstStyle/>
          <a:p>
            <a:pPr indent="0" marL="0">
              <a:buNone/>
            </a:pPr>
            <a:r>
              <a:rPr lang="en-US" sz="1700" b="1" dirty="0">
                <a:solidFill>
                  <a:schemeClr val="tx2"/>
                </a:solidFill>
              </a:rPr>
              <a:t>Tester en console, industrialiser en code</a:t>
            </a:r>
            <a:endParaRPr lang="en-US" sz="1700" dirty="0"/>
          </a:p>
        </p:txBody>
      </p:sp>
      <p:sp>
        <p:nvSpPr>
          <p:cNvPr id="8" name="Text 5"/>
          <p:cNvSpPr txBox="1"/>
          <p:nvPr/>
        </p:nvSpPr>
        <p:spPr>
          <a:xfrm>
            <a:off x="822960" y="3035808"/>
            <a:ext cx="2966618" cy="594360"/>
          </a:xfrm>
          <a:prstGeom prst="rect">
            <a:avLst/>
          </a:prstGeom>
          <a:noFill/>
          <a:ln/>
        </p:spPr>
        <p:txBody>
          <a:bodyPr wrap="square" lIns="0" tIns="0" rIns="0" bIns="0" rtlCol="0" anchor="t"/>
          <a:lstStyle/>
          <a:p>
            <a:pPr indent="0" marL="0">
              <a:buNone/>
            </a:pPr>
            <a:r>
              <a:rPr lang="en-US" sz="1300" dirty="0">
                <a:solidFill>
                  <a:schemeClr val="tx1"/>
                </a:solidFill>
              </a:rPr>
              <a:t>La console pour comprendre ; Terraform pour garantir, relire et reproduire.</a:t>
            </a:r>
            <a:endParaRPr lang="en-US" sz="1300" dirty="0"/>
          </a:p>
        </p:txBody>
      </p:sp>
      <p:sp>
        <p:nvSpPr>
          <p:cNvPr id="9" name="principe1"/>
          <p:cNvSpPr/>
          <p:nvPr/>
        </p:nvSpPr>
        <p:spPr>
          <a:xfrm>
            <a:off x="4338218" y="1554480"/>
            <a:ext cx="3515258" cy="2148840"/>
          </a:xfrm>
          <a:prstGeom prst="roundRect">
            <a:avLst>
              <a:gd name="adj" fmla="val 3404"/>
            </a:avLst>
          </a:prstGeom>
          <a:solidFill>
            <a:schemeClr val="bg2"/>
          </a:solidFill>
          <a:ln/>
        </p:spPr>
      </p:sp>
      <p:sp>
        <p:nvSpPr>
          <p:cNvPr id="10" name="Shape 7"/>
          <p:cNvSpPr/>
          <p:nvPr/>
        </p:nvSpPr>
        <p:spPr>
          <a:xfrm>
            <a:off x="4612538" y="1828800"/>
            <a:ext cx="594360" cy="594360"/>
          </a:xfrm>
          <a:prstGeom prst="ellipse">
            <a:avLst/>
          </a:prstGeom>
          <a:solidFill>
            <a:schemeClr val="bg1"/>
          </a:solidFill>
          <a:ln/>
        </p:spPr>
      </p:sp>
      <p:pic>
        <p:nvPicPr>
          <p:cNvPr id="11" name="Image 1" descr="preencoded.png">    </p:cNvPr>
          <p:cNvPicPr>
            <a:picLocks noChangeAspect="1"/>
          </p:cNvPicPr>
          <p:nvPr/>
        </p:nvPicPr>
        <p:blipFill>
          <a:blip r:embed="rId2"/>
          <a:stretch>
            <a:fillRect/>
          </a:stretch>
        </p:blipFill>
        <p:spPr>
          <a:xfrm>
            <a:off x="4758842" y="1975104"/>
            <a:ext cx="301752" cy="301752"/>
          </a:xfrm>
          <a:prstGeom prst="rect">
            <a:avLst/>
          </a:prstGeom>
        </p:spPr>
      </p:pic>
      <p:sp>
        <p:nvSpPr>
          <p:cNvPr id="12" name="Text 8"/>
          <p:cNvSpPr txBox="1"/>
          <p:nvPr/>
        </p:nvSpPr>
        <p:spPr>
          <a:xfrm>
            <a:off x="4612538" y="2514600"/>
            <a:ext cx="2966618" cy="548640"/>
          </a:xfrm>
          <a:prstGeom prst="rect">
            <a:avLst/>
          </a:prstGeom>
          <a:noFill/>
          <a:ln/>
        </p:spPr>
        <p:txBody>
          <a:bodyPr wrap="square" lIns="0" tIns="0" rIns="0" bIns="0" rtlCol="0" anchor="t"/>
          <a:lstStyle/>
          <a:p>
            <a:pPr indent="0" marL="0">
              <a:buNone/>
            </a:pPr>
            <a:r>
              <a:rPr lang="en-US" sz="1700" b="1" dirty="0">
                <a:solidFill>
                  <a:schemeClr val="tx2"/>
                </a:solidFill>
              </a:rPr>
              <a:t>Mesurer avant de bloquer</a:t>
            </a:r>
            <a:endParaRPr lang="en-US" sz="1700" dirty="0"/>
          </a:p>
        </p:txBody>
      </p:sp>
      <p:sp>
        <p:nvSpPr>
          <p:cNvPr id="13" name="Text 9"/>
          <p:cNvSpPr txBox="1"/>
          <p:nvPr/>
        </p:nvSpPr>
        <p:spPr>
          <a:xfrm>
            <a:off x="4612538" y="3035808"/>
            <a:ext cx="2966618" cy="594360"/>
          </a:xfrm>
          <a:prstGeom prst="rect">
            <a:avLst/>
          </a:prstGeom>
          <a:noFill/>
          <a:ln/>
        </p:spPr>
        <p:txBody>
          <a:bodyPr wrap="square" lIns="0" tIns="0" rIns="0" bIns="0" rtlCol="0" anchor="t"/>
          <a:lstStyle/>
          <a:p>
            <a:pPr indent="0" marL="0">
              <a:buNone/>
            </a:pPr>
            <a:r>
              <a:rPr lang="en-US" sz="1300" dirty="0">
                <a:solidFill>
                  <a:schemeClr val="tx1"/>
                </a:solidFill>
              </a:rPr>
              <a:t>Observer les faux positifs, régler, puis appliquer. Identité et données : bloquants dès le jour 1.</a:t>
            </a:r>
            <a:endParaRPr lang="en-US" sz="1300" dirty="0"/>
          </a:p>
        </p:txBody>
      </p:sp>
      <p:sp>
        <p:nvSpPr>
          <p:cNvPr id="14" name="principe2"/>
          <p:cNvSpPr/>
          <p:nvPr/>
        </p:nvSpPr>
        <p:spPr>
          <a:xfrm>
            <a:off x="8127797" y="1554480"/>
            <a:ext cx="3515258" cy="2148840"/>
          </a:xfrm>
          <a:prstGeom prst="roundRect">
            <a:avLst>
              <a:gd name="adj" fmla="val 3404"/>
            </a:avLst>
          </a:prstGeom>
          <a:solidFill>
            <a:schemeClr val="bg2"/>
          </a:solidFill>
          <a:ln/>
        </p:spPr>
      </p:sp>
      <p:sp>
        <p:nvSpPr>
          <p:cNvPr id="15" name="Shape 11"/>
          <p:cNvSpPr/>
          <p:nvPr/>
        </p:nvSpPr>
        <p:spPr>
          <a:xfrm>
            <a:off x="8402117" y="1828800"/>
            <a:ext cx="594360" cy="594360"/>
          </a:xfrm>
          <a:prstGeom prst="ellipse">
            <a:avLst/>
          </a:prstGeom>
          <a:solidFill>
            <a:schemeClr val="bg1"/>
          </a:solidFill>
          <a:ln/>
        </p:spPr>
      </p:sp>
      <p:pic>
        <p:nvPicPr>
          <p:cNvPr id="16" name="Image 2" descr="preencoded.png">    </p:cNvPr>
          <p:cNvPicPr>
            <a:picLocks noChangeAspect="1"/>
          </p:cNvPicPr>
          <p:nvPr/>
        </p:nvPicPr>
        <p:blipFill>
          <a:blip r:embed="rId3"/>
          <a:stretch>
            <a:fillRect/>
          </a:stretch>
        </p:blipFill>
        <p:spPr>
          <a:xfrm>
            <a:off x="8548421" y="1975104"/>
            <a:ext cx="301752" cy="301752"/>
          </a:xfrm>
          <a:prstGeom prst="rect">
            <a:avLst/>
          </a:prstGeom>
        </p:spPr>
      </p:pic>
      <p:sp>
        <p:nvSpPr>
          <p:cNvPr id="17" name="Text 12"/>
          <p:cNvSpPr txBox="1"/>
          <p:nvPr/>
        </p:nvSpPr>
        <p:spPr>
          <a:xfrm>
            <a:off x="8402117" y="2514600"/>
            <a:ext cx="2966618" cy="548640"/>
          </a:xfrm>
          <a:prstGeom prst="rect">
            <a:avLst/>
          </a:prstGeom>
          <a:noFill/>
          <a:ln/>
        </p:spPr>
        <p:txBody>
          <a:bodyPr wrap="square" lIns="0" tIns="0" rIns="0" bIns="0" rtlCol="0" anchor="t"/>
          <a:lstStyle/>
          <a:p>
            <a:pPr indent="0" marL="0">
              <a:buNone/>
            </a:pPr>
            <a:r>
              <a:rPr lang="en-US" sz="1700" b="1" dirty="0">
                <a:solidFill>
                  <a:schemeClr val="tx2"/>
                </a:solidFill>
              </a:rPr>
              <a:t>Les droits de la source font foi</a:t>
            </a:r>
            <a:endParaRPr lang="en-US" sz="1700" dirty="0"/>
          </a:p>
        </p:txBody>
      </p:sp>
      <p:sp>
        <p:nvSpPr>
          <p:cNvPr id="18" name="Text 13"/>
          <p:cNvSpPr txBox="1"/>
          <p:nvPr/>
        </p:nvSpPr>
        <p:spPr>
          <a:xfrm>
            <a:off x="8402117" y="3035808"/>
            <a:ext cx="2966618" cy="594360"/>
          </a:xfrm>
          <a:prstGeom prst="rect">
            <a:avLst/>
          </a:prstGeom>
          <a:noFill/>
          <a:ln/>
        </p:spPr>
        <p:txBody>
          <a:bodyPr wrap="square" lIns="0" tIns="0" rIns="0" bIns="0" rtlCol="0" anchor="t"/>
          <a:lstStyle/>
          <a:p>
            <a:pPr indent="0" marL="0">
              <a:buNone/>
            </a:pPr>
            <a:r>
              <a:rPr lang="en-US" sz="1300" dirty="0">
                <a:solidFill>
                  <a:schemeClr val="tx1"/>
                </a:solidFill>
              </a:rPr>
              <a:t>Mode fédéré par défaut : chacun ne voit que ce qu'il voit déjà, sans copie.</a:t>
            </a:r>
            <a:endParaRPr lang="en-US" sz="1300" dirty="0"/>
          </a:p>
        </p:txBody>
      </p:sp>
      <p:sp>
        <p:nvSpPr>
          <p:cNvPr id="19" name="principe3"/>
          <p:cNvSpPr/>
          <p:nvPr/>
        </p:nvSpPr>
        <p:spPr>
          <a:xfrm>
            <a:off x="548640" y="3931920"/>
            <a:ext cx="3515258" cy="2148840"/>
          </a:xfrm>
          <a:prstGeom prst="roundRect">
            <a:avLst>
              <a:gd name="adj" fmla="val 3404"/>
            </a:avLst>
          </a:prstGeom>
          <a:solidFill>
            <a:schemeClr val="bg2"/>
          </a:solidFill>
          <a:ln/>
        </p:spPr>
      </p:sp>
      <p:sp>
        <p:nvSpPr>
          <p:cNvPr id="20" name="Shape 15"/>
          <p:cNvSpPr/>
          <p:nvPr/>
        </p:nvSpPr>
        <p:spPr>
          <a:xfrm>
            <a:off x="822960" y="4206240"/>
            <a:ext cx="594360" cy="594360"/>
          </a:xfrm>
          <a:prstGeom prst="ellipse">
            <a:avLst/>
          </a:prstGeom>
          <a:solidFill>
            <a:schemeClr val="bg1"/>
          </a:solidFill>
          <a:ln/>
        </p:spPr>
      </p:sp>
      <p:pic>
        <p:nvPicPr>
          <p:cNvPr id="21" name="Image 3" descr="preencoded.png">    </p:cNvPr>
          <p:cNvPicPr>
            <a:picLocks noChangeAspect="1"/>
          </p:cNvPicPr>
          <p:nvPr/>
        </p:nvPicPr>
        <p:blipFill>
          <a:blip r:embed="rId4"/>
          <a:stretch>
            <a:fillRect/>
          </a:stretch>
        </p:blipFill>
        <p:spPr>
          <a:xfrm>
            <a:off x="969264" y="4352544"/>
            <a:ext cx="301752" cy="301752"/>
          </a:xfrm>
          <a:prstGeom prst="rect">
            <a:avLst/>
          </a:prstGeom>
        </p:spPr>
      </p:pic>
      <p:sp>
        <p:nvSpPr>
          <p:cNvPr id="22" name="Text 16"/>
          <p:cNvSpPr txBox="1"/>
          <p:nvPr/>
        </p:nvSpPr>
        <p:spPr>
          <a:xfrm>
            <a:off x="822960" y="4892040"/>
            <a:ext cx="2966618" cy="548640"/>
          </a:xfrm>
          <a:prstGeom prst="rect">
            <a:avLst/>
          </a:prstGeom>
          <a:noFill/>
          <a:ln/>
        </p:spPr>
        <p:txBody>
          <a:bodyPr wrap="square" lIns="0" tIns="0" rIns="0" bIns="0" rtlCol="0" anchor="t"/>
          <a:lstStyle/>
          <a:p>
            <a:pPr indent="0" marL="0">
              <a:buNone/>
            </a:pPr>
            <a:r>
              <a:rPr lang="en-US" sz="1700" b="1" dirty="0">
                <a:solidFill>
                  <a:schemeClr val="tx2"/>
                </a:solidFill>
              </a:rPr>
              <a:t>Défense en profondeur</a:t>
            </a:r>
            <a:endParaRPr lang="en-US" sz="1700" dirty="0"/>
          </a:p>
        </p:txBody>
      </p:sp>
      <p:sp>
        <p:nvSpPr>
          <p:cNvPr id="23" name="Text 17"/>
          <p:cNvSpPr txBox="1"/>
          <p:nvPr/>
        </p:nvSpPr>
        <p:spPr>
          <a:xfrm>
            <a:off x="822960" y="5413248"/>
            <a:ext cx="2966618" cy="594360"/>
          </a:xfrm>
          <a:prstGeom prst="rect">
            <a:avLst/>
          </a:prstGeom>
          <a:noFill/>
          <a:ln/>
        </p:spPr>
        <p:txBody>
          <a:bodyPr wrap="square" lIns="0" tIns="0" rIns="0" bIns="0" rtlCol="0" anchor="t"/>
          <a:lstStyle/>
          <a:p>
            <a:pPr indent="0" marL="0">
              <a:buNone/>
            </a:pPr>
            <a:r>
              <a:rPr lang="en-US" sz="1300" dirty="0">
                <a:solidFill>
                  <a:schemeClr val="tx1"/>
                </a:solidFill>
              </a:rPr>
              <a:t>Identité, connecteurs, filtrage et détection se complètent ; aucune mesure ne suffit seule.</a:t>
            </a:r>
            <a:endParaRPr lang="en-US" sz="1300" dirty="0"/>
          </a:p>
        </p:txBody>
      </p:sp>
      <p:sp>
        <p:nvSpPr>
          <p:cNvPr id="24" name="principe4"/>
          <p:cNvSpPr/>
          <p:nvPr/>
        </p:nvSpPr>
        <p:spPr>
          <a:xfrm>
            <a:off x="4338218" y="3931920"/>
            <a:ext cx="3515258" cy="2148840"/>
          </a:xfrm>
          <a:prstGeom prst="roundRect">
            <a:avLst>
              <a:gd name="adj" fmla="val 3404"/>
            </a:avLst>
          </a:prstGeom>
          <a:solidFill>
            <a:schemeClr val="bg2"/>
          </a:solidFill>
          <a:ln/>
        </p:spPr>
      </p:sp>
      <p:sp>
        <p:nvSpPr>
          <p:cNvPr id="25" name="Shape 19"/>
          <p:cNvSpPr/>
          <p:nvPr/>
        </p:nvSpPr>
        <p:spPr>
          <a:xfrm>
            <a:off x="4612538" y="4206240"/>
            <a:ext cx="594360" cy="594360"/>
          </a:xfrm>
          <a:prstGeom prst="ellipse">
            <a:avLst/>
          </a:prstGeom>
          <a:solidFill>
            <a:schemeClr val="bg1"/>
          </a:solidFill>
          <a:ln/>
        </p:spPr>
      </p:sp>
      <p:pic>
        <p:nvPicPr>
          <p:cNvPr id="26" name="Image 4" descr="preencoded.png">    </p:cNvPr>
          <p:cNvPicPr>
            <a:picLocks noChangeAspect="1"/>
          </p:cNvPicPr>
          <p:nvPr/>
        </p:nvPicPr>
        <p:blipFill>
          <a:blip r:embed="rId5"/>
          <a:stretch>
            <a:fillRect/>
          </a:stretch>
        </p:blipFill>
        <p:spPr>
          <a:xfrm>
            <a:off x="4758842" y="4352544"/>
            <a:ext cx="301752" cy="301752"/>
          </a:xfrm>
          <a:prstGeom prst="rect">
            <a:avLst/>
          </a:prstGeom>
        </p:spPr>
      </p:pic>
      <p:sp>
        <p:nvSpPr>
          <p:cNvPr id="27" name="Text 20"/>
          <p:cNvSpPr txBox="1"/>
          <p:nvPr/>
        </p:nvSpPr>
        <p:spPr>
          <a:xfrm>
            <a:off x="4612538" y="4892040"/>
            <a:ext cx="2966618" cy="548640"/>
          </a:xfrm>
          <a:prstGeom prst="rect">
            <a:avLst/>
          </a:prstGeom>
          <a:noFill/>
          <a:ln/>
        </p:spPr>
        <p:txBody>
          <a:bodyPr wrap="square" lIns="0" tIns="0" rIns="0" bIns="0" rtlCol="0" anchor="t"/>
          <a:lstStyle/>
          <a:p>
            <a:pPr indent="0" marL="0">
              <a:buNone/>
            </a:pPr>
            <a:r>
              <a:rPr lang="en-US" sz="1700" b="1" dirty="0">
                <a:solidFill>
                  <a:schemeClr val="tx2"/>
                </a:solidFill>
              </a:rPr>
              <a:t>Personne ne désactive sa propre sécurité</a:t>
            </a:r>
            <a:endParaRPr lang="en-US" sz="1700" dirty="0"/>
          </a:p>
        </p:txBody>
      </p:sp>
      <p:sp>
        <p:nvSpPr>
          <p:cNvPr id="28" name="Text 21"/>
          <p:cNvSpPr txBox="1"/>
          <p:nvPr/>
        </p:nvSpPr>
        <p:spPr>
          <a:xfrm>
            <a:off x="4612538" y="5413248"/>
            <a:ext cx="2966618" cy="594360"/>
          </a:xfrm>
          <a:prstGeom prst="rect">
            <a:avLst/>
          </a:prstGeom>
          <a:noFill/>
          <a:ln/>
        </p:spPr>
        <p:txBody>
          <a:bodyPr wrap="square" lIns="0" tIns="0" rIns="0" bIns="0" rtlCol="0" anchor="t"/>
          <a:lstStyle/>
          <a:p>
            <a:pPr indent="0" marL="0">
              <a:buNone/>
            </a:pPr>
            <a:r>
              <a:rPr lang="en-US" sz="1300" dirty="0">
                <a:solidFill>
                  <a:schemeClr val="tx1"/>
                </a:solidFill>
              </a:rPr>
              <a:t>Admins de l'app ≠ sécurité. Plancher technique et alerte sur toute modification.</a:t>
            </a:r>
            <a:endParaRPr lang="en-US" sz="1300" dirty="0"/>
          </a:p>
        </p:txBody>
      </p:sp>
      <p:sp>
        <p:nvSpPr>
          <p:cNvPr id="29" name="principe5"/>
          <p:cNvSpPr/>
          <p:nvPr/>
        </p:nvSpPr>
        <p:spPr>
          <a:xfrm>
            <a:off x="8127797" y="3931920"/>
            <a:ext cx="3515258" cy="2148840"/>
          </a:xfrm>
          <a:prstGeom prst="roundRect">
            <a:avLst>
              <a:gd name="adj" fmla="val 3404"/>
            </a:avLst>
          </a:prstGeom>
          <a:solidFill>
            <a:schemeClr val="bg2"/>
          </a:solidFill>
          <a:ln/>
        </p:spPr>
      </p:sp>
      <p:sp>
        <p:nvSpPr>
          <p:cNvPr id="30" name="Shape 23"/>
          <p:cNvSpPr/>
          <p:nvPr/>
        </p:nvSpPr>
        <p:spPr>
          <a:xfrm>
            <a:off x="8402117" y="4206240"/>
            <a:ext cx="594360" cy="594360"/>
          </a:xfrm>
          <a:prstGeom prst="ellipse">
            <a:avLst/>
          </a:prstGeom>
          <a:solidFill>
            <a:schemeClr val="bg1"/>
          </a:solidFill>
          <a:ln/>
        </p:spPr>
      </p:sp>
      <p:pic>
        <p:nvPicPr>
          <p:cNvPr id="31" name="Image 5" descr="preencoded.png">    </p:cNvPr>
          <p:cNvPicPr>
            <a:picLocks noChangeAspect="1"/>
          </p:cNvPicPr>
          <p:nvPr/>
        </p:nvPicPr>
        <p:blipFill>
          <a:blip r:embed="rId6"/>
          <a:stretch>
            <a:fillRect/>
          </a:stretch>
        </p:blipFill>
        <p:spPr>
          <a:xfrm>
            <a:off x="8548421" y="4352544"/>
            <a:ext cx="301752" cy="301752"/>
          </a:xfrm>
          <a:prstGeom prst="rect">
            <a:avLst/>
          </a:prstGeom>
        </p:spPr>
      </p:pic>
      <p:sp>
        <p:nvSpPr>
          <p:cNvPr id="32" name="Text 24"/>
          <p:cNvSpPr txBox="1"/>
          <p:nvPr/>
        </p:nvSpPr>
        <p:spPr>
          <a:xfrm>
            <a:off x="8402117" y="4892040"/>
            <a:ext cx="2966618" cy="548640"/>
          </a:xfrm>
          <a:prstGeom prst="rect">
            <a:avLst/>
          </a:prstGeom>
          <a:noFill/>
          <a:ln/>
        </p:spPr>
        <p:txBody>
          <a:bodyPr wrap="square" lIns="0" tIns="0" rIns="0" bIns="0" rtlCol="0" anchor="t"/>
          <a:lstStyle/>
          <a:p>
            <a:pPr indent="0" marL="0">
              <a:buNone/>
            </a:pPr>
            <a:r>
              <a:rPr lang="en-US" sz="1700" b="1" dirty="0">
                <a:solidFill>
                  <a:schemeClr val="tx2"/>
                </a:solidFill>
              </a:rPr>
              <a:t>Décisions tracées et réversibles</a:t>
            </a:r>
            <a:endParaRPr lang="en-US" sz="1700" dirty="0"/>
          </a:p>
        </p:txBody>
      </p:sp>
      <p:sp>
        <p:nvSpPr>
          <p:cNvPr id="33" name="Text 25"/>
          <p:cNvSpPr txBox="1"/>
          <p:nvPr/>
        </p:nvSpPr>
        <p:spPr>
          <a:xfrm>
            <a:off x="8402117" y="5413248"/>
            <a:ext cx="2966618" cy="594360"/>
          </a:xfrm>
          <a:prstGeom prst="rect">
            <a:avLst/>
          </a:prstGeom>
          <a:noFill/>
          <a:ln/>
        </p:spPr>
        <p:txBody>
          <a:bodyPr wrap="square" lIns="0" tIns="0" rIns="0" bIns="0" rtlCol="0" anchor="t"/>
          <a:lstStyle/>
          <a:p>
            <a:pPr indent="0" marL="0">
              <a:buNone/>
            </a:pPr>
            <a:r>
              <a:rPr lang="en-US" sz="1300" dirty="0">
                <a:solidFill>
                  <a:schemeClr val="tx1"/>
                </a:solidFill>
              </a:rPr>
              <a:t>Variables documentées, revue de code, validation par la bonne personne.</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VUE D'ENSEMBLE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L'escalier de sécurité</a:t>
            </a:r>
            <a:endParaRPr lang="en-US" sz="3000" dirty="0"/>
          </a:p>
        </p:txBody>
      </p:sp>
      <p:sp>
        <p:nvSpPr>
          <p:cNvPr id="4" name="marche0"/>
          <p:cNvSpPr/>
          <p:nvPr/>
        </p:nvSpPr>
        <p:spPr>
          <a:xfrm>
            <a:off x="548640" y="4023360"/>
            <a:ext cx="2567864" cy="2148840"/>
          </a:xfrm>
          <a:prstGeom prst="roundRect">
            <a:avLst>
              <a:gd name="adj" fmla="val 3404"/>
            </a:avLst>
          </a:prstGeom>
          <a:solidFill>
            <a:schemeClr val="accent3"/>
          </a:solidFill>
          <a:ln/>
        </p:spPr>
      </p:sp>
      <p:sp>
        <p:nvSpPr>
          <p:cNvPr id="5" name="Text 3"/>
          <p:cNvSpPr txBox="1"/>
          <p:nvPr/>
        </p:nvSpPr>
        <p:spPr>
          <a:xfrm>
            <a:off x="777240" y="4206240"/>
            <a:ext cx="2110664" cy="411480"/>
          </a:xfrm>
          <a:prstGeom prst="rect">
            <a:avLst/>
          </a:prstGeom>
          <a:noFill/>
          <a:ln/>
        </p:spPr>
        <p:txBody>
          <a:bodyPr wrap="square" lIns="0" tIns="0" rIns="0" bIns="0" rtlCol="0" anchor="t"/>
          <a:lstStyle/>
          <a:p>
            <a:pPr indent="0" marL="0">
              <a:buNone/>
            </a:pPr>
            <a:r>
              <a:rPr lang="en-US" sz="2000" b="1" dirty="0">
                <a:solidFill>
                  <a:schemeClr val="bg1"/>
                </a:solidFill>
              </a:rPr>
              <a:t>N0 · Découverte</a:t>
            </a:r>
            <a:endParaRPr lang="en-US" sz="2000" dirty="0"/>
          </a:p>
        </p:txBody>
      </p:sp>
      <p:sp>
        <p:nvSpPr>
          <p:cNvPr id="6" name="Text 4"/>
          <p:cNvSpPr txBox="1"/>
          <p:nvPr/>
        </p:nvSpPr>
        <p:spPr>
          <a:xfrm>
            <a:off x="777240" y="4617720"/>
            <a:ext cx="2110664" cy="274320"/>
          </a:xfrm>
          <a:prstGeom prst="rect">
            <a:avLst/>
          </a:prstGeom>
          <a:noFill/>
          <a:ln/>
        </p:spPr>
        <p:txBody>
          <a:bodyPr wrap="square" lIns="0" tIns="0" rIns="0" bIns="0" rtlCol="0" anchor="t"/>
          <a:lstStyle/>
          <a:p>
            <a:pPr indent="0" marL="0">
              <a:buNone/>
            </a:pPr>
            <a:r>
              <a:rPr lang="en-US" sz="1300" dirty="0">
                <a:solidFill>
                  <a:schemeClr val="accent6"/>
                </a:solidFill>
              </a:rPr>
              <a:t>Console</a:t>
            </a:r>
            <a:endParaRPr lang="en-US" sz="1300" dirty="0"/>
          </a:p>
        </p:txBody>
      </p:sp>
      <p:sp>
        <p:nvSpPr>
          <p:cNvPr id="7" name="Text 5"/>
          <p:cNvSpPr txBox="1"/>
          <p:nvPr/>
        </p:nvSpPr>
        <p:spPr>
          <a:xfrm>
            <a:off x="777240" y="4983480"/>
            <a:ext cx="2202104" cy="105156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chemeClr val="bg1"/>
                </a:solidFill>
              </a:rPr>
              <a:t>App de test en UE</a:t>
            </a:r>
            <a:endParaRPr lang="en-US" sz="1300" dirty="0"/>
          </a:p>
          <a:p>
            <a:pPr marL="342900" indent="-342900">
              <a:spcAft>
                <a:spcPts val="300"/>
              </a:spcAft>
              <a:buSzPct val="100000"/>
              <a:buChar char="•"/>
            </a:pPr>
            <a:r>
              <a:rPr lang="en-US" sz="1300" dirty="0">
                <a:solidFill>
                  <a:schemeClr val="bg1"/>
                </a:solidFill>
              </a:rPr>
              <a:t>SSO Workspace</a:t>
            </a:r>
            <a:endParaRPr lang="en-US" sz="1300" dirty="0"/>
          </a:p>
          <a:p>
            <a:pPr marL="342900" indent="-342900">
              <a:spcAft>
                <a:spcPts val="300"/>
              </a:spcAft>
              <a:buSzPct val="100000"/>
              <a:buChar char="•"/>
            </a:pPr>
            <a:r>
              <a:rPr lang="en-US" sz="1300" dirty="0">
                <a:solidFill>
                  <a:schemeClr val="bg1"/>
                </a:solidFill>
              </a:rPr>
              <a:t>Model Armor natif</a:t>
            </a:r>
            <a:endParaRPr lang="en-US" sz="1300" dirty="0"/>
          </a:p>
          <a:p>
            <a:pPr marL="342900" indent="-342900">
              <a:spcAft>
                <a:spcPts val="300"/>
              </a:spcAft>
              <a:buSzPct val="100000"/>
              <a:buChar char="•"/>
            </a:pPr>
            <a:r>
              <a:rPr lang="en-US" sz="1300" dirty="0">
                <a:solidFill>
                  <a:schemeClr val="bg1"/>
                </a:solidFill>
              </a:rPr>
              <a:t>Recherche web coupée</a:t>
            </a:r>
            <a:endParaRPr lang="en-US" sz="1300" dirty="0"/>
          </a:p>
        </p:txBody>
      </p:sp>
      <p:sp>
        <p:nvSpPr>
          <p:cNvPr id="8" name="marche1"/>
          <p:cNvSpPr/>
          <p:nvPr/>
        </p:nvSpPr>
        <p:spPr>
          <a:xfrm>
            <a:off x="3390824" y="3246120"/>
            <a:ext cx="2567864" cy="2926080"/>
          </a:xfrm>
          <a:prstGeom prst="roundRect">
            <a:avLst>
              <a:gd name="adj" fmla="val 2849"/>
            </a:avLst>
          </a:prstGeom>
          <a:solidFill>
            <a:schemeClr val="accent1"/>
          </a:solidFill>
          <a:ln/>
        </p:spPr>
      </p:sp>
      <p:sp>
        <p:nvSpPr>
          <p:cNvPr id="9" name="Text 7"/>
          <p:cNvSpPr txBox="1"/>
          <p:nvPr/>
        </p:nvSpPr>
        <p:spPr>
          <a:xfrm>
            <a:off x="3619424" y="3429000"/>
            <a:ext cx="2110664" cy="411480"/>
          </a:xfrm>
          <a:prstGeom prst="rect">
            <a:avLst/>
          </a:prstGeom>
          <a:noFill/>
          <a:ln/>
        </p:spPr>
        <p:txBody>
          <a:bodyPr wrap="square" lIns="0" tIns="0" rIns="0" bIns="0" rtlCol="0" anchor="t"/>
          <a:lstStyle/>
          <a:p>
            <a:pPr indent="0" marL="0">
              <a:buNone/>
            </a:pPr>
            <a:r>
              <a:rPr lang="en-US" sz="2000" b="1" dirty="0">
                <a:solidFill>
                  <a:schemeClr val="bg1"/>
                </a:solidFill>
              </a:rPr>
              <a:t>N1 · Socle</a:t>
            </a:r>
            <a:endParaRPr lang="en-US" sz="2000" dirty="0"/>
          </a:p>
        </p:txBody>
      </p:sp>
      <p:sp>
        <p:nvSpPr>
          <p:cNvPr id="10" name="Text 8"/>
          <p:cNvSpPr txBox="1"/>
          <p:nvPr/>
        </p:nvSpPr>
        <p:spPr>
          <a:xfrm>
            <a:off x="3619424" y="3840480"/>
            <a:ext cx="2110664" cy="274320"/>
          </a:xfrm>
          <a:prstGeom prst="rect">
            <a:avLst/>
          </a:prstGeom>
          <a:noFill/>
          <a:ln/>
        </p:spPr>
        <p:txBody>
          <a:bodyPr wrap="square" lIns="0" tIns="0" rIns="0" bIns="0" rtlCol="0" anchor="t"/>
          <a:lstStyle/>
          <a:p>
            <a:pPr indent="0" marL="0">
              <a:buNone/>
            </a:pPr>
            <a:r>
              <a:rPr lang="en-US" sz="1300" dirty="0">
                <a:solidFill>
                  <a:schemeClr val="accent6"/>
                </a:solidFill>
              </a:rPr>
              <a:t>Terraform</a:t>
            </a:r>
            <a:endParaRPr lang="en-US" sz="1300" dirty="0"/>
          </a:p>
        </p:txBody>
      </p:sp>
      <p:sp>
        <p:nvSpPr>
          <p:cNvPr id="11" name="Text 9"/>
          <p:cNvSpPr txBox="1"/>
          <p:nvPr/>
        </p:nvSpPr>
        <p:spPr>
          <a:xfrm>
            <a:off x="3619424" y="4206240"/>
            <a:ext cx="2202104" cy="182880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chemeClr val="bg1"/>
                </a:solidFill>
              </a:rPr>
              <a:t>Groupes, séparation des rôles</a:t>
            </a:r>
            <a:endParaRPr lang="en-US" sz="1300" dirty="0"/>
          </a:p>
          <a:p>
            <a:pPr marL="342900" indent="-342900">
              <a:spcAft>
                <a:spcPts val="300"/>
              </a:spcAft>
              <a:buSzPct val="100000"/>
              <a:buChar char="•"/>
            </a:pPr>
            <a:r>
              <a:rPr lang="en-US" sz="1300" dirty="0">
                <a:solidFill>
                  <a:schemeClr val="bg1"/>
                </a:solidFill>
              </a:rPr>
              <a:t>Model Armor + DLP France</a:t>
            </a:r>
            <a:endParaRPr lang="en-US" sz="1300" dirty="0"/>
          </a:p>
          <a:p>
            <a:pPr marL="342900" indent="-342900">
              <a:spcAft>
                <a:spcPts val="300"/>
              </a:spcAft>
              <a:buSzPct val="100000"/>
              <a:buChar char="•"/>
            </a:pPr>
            <a:r>
              <a:rPr lang="en-US" sz="1300" dirty="0">
                <a:solidFill>
                  <a:schemeClr val="bg1"/>
                </a:solidFill>
              </a:rPr>
              <a:t>Connecteurs fédérés</a:t>
            </a:r>
            <a:endParaRPr lang="en-US" sz="1300" dirty="0"/>
          </a:p>
          <a:p>
            <a:pPr marL="342900" indent="-342900">
              <a:spcAft>
                <a:spcPts val="300"/>
              </a:spcAft>
              <a:buSzPct val="100000"/>
              <a:buChar char="•"/>
            </a:pPr>
            <a:r>
              <a:rPr lang="en-US" sz="1300" dirty="0">
                <a:solidFill>
                  <a:schemeClr val="bg1"/>
                </a:solidFill>
              </a:rPr>
              <a:t>Secrets en coffre</a:t>
            </a:r>
            <a:endParaRPr lang="en-US" sz="1300" dirty="0"/>
          </a:p>
          <a:p>
            <a:pPr marL="342900" indent="-342900">
              <a:spcAft>
                <a:spcPts val="300"/>
              </a:spcAft>
              <a:buSzPct val="100000"/>
              <a:buChar char="•"/>
            </a:pPr>
            <a:r>
              <a:rPr lang="en-US" sz="1300" dirty="0">
                <a:solidFill>
                  <a:schemeClr val="bg1"/>
                </a:solidFill>
              </a:rPr>
              <a:t>Journaux, alertes</a:t>
            </a:r>
            <a:endParaRPr lang="en-US" sz="1300" dirty="0"/>
          </a:p>
        </p:txBody>
      </p:sp>
      <p:sp>
        <p:nvSpPr>
          <p:cNvPr id="12" name="marche2"/>
          <p:cNvSpPr/>
          <p:nvPr/>
        </p:nvSpPr>
        <p:spPr>
          <a:xfrm>
            <a:off x="6233008" y="2468880"/>
            <a:ext cx="2567864" cy="3703320"/>
          </a:xfrm>
          <a:prstGeom prst="roundRect">
            <a:avLst>
              <a:gd name="adj" fmla="val 2849"/>
            </a:avLst>
          </a:prstGeom>
          <a:solidFill>
            <a:schemeClr val="accent2"/>
          </a:solidFill>
          <a:ln/>
        </p:spPr>
      </p:sp>
      <p:sp>
        <p:nvSpPr>
          <p:cNvPr id="13" name="Text 11"/>
          <p:cNvSpPr txBox="1"/>
          <p:nvPr/>
        </p:nvSpPr>
        <p:spPr>
          <a:xfrm>
            <a:off x="6461608" y="2651760"/>
            <a:ext cx="2110664" cy="411480"/>
          </a:xfrm>
          <a:prstGeom prst="rect">
            <a:avLst/>
          </a:prstGeom>
          <a:noFill/>
          <a:ln/>
        </p:spPr>
        <p:txBody>
          <a:bodyPr wrap="square" lIns="0" tIns="0" rIns="0" bIns="0" rtlCol="0" anchor="t"/>
          <a:lstStyle/>
          <a:p>
            <a:pPr indent="0" marL="0">
              <a:buNone/>
            </a:pPr>
            <a:r>
              <a:rPr lang="en-US" sz="2000" b="1" dirty="0">
                <a:solidFill>
                  <a:schemeClr val="bg1"/>
                </a:solidFill>
              </a:rPr>
              <a:t>N2 · Production</a:t>
            </a:r>
            <a:endParaRPr lang="en-US" sz="2000" dirty="0"/>
          </a:p>
        </p:txBody>
      </p:sp>
      <p:sp>
        <p:nvSpPr>
          <p:cNvPr id="14" name="Text 12"/>
          <p:cNvSpPr txBox="1"/>
          <p:nvPr/>
        </p:nvSpPr>
        <p:spPr>
          <a:xfrm>
            <a:off x="6461608" y="3063240"/>
            <a:ext cx="2110664" cy="274320"/>
          </a:xfrm>
          <a:prstGeom prst="rect">
            <a:avLst/>
          </a:prstGeom>
          <a:noFill/>
          <a:ln/>
        </p:spPr>
        <p:txBody>
          <a:bodyPr wrap="square" lIns="0" tIns="0" rIns="0" bIns="0" rtlCol="0" anchor="t"/>
          <a:lstStyle/>
          <a:p>
            <a:pPr indent="0" marL="0">
              <a:buNone/>
            </a:pPr>
            <a:r>
              <a:rPr lang="en-US" sz="1300" dirty="0">
                <a:solidFill>
                  <a:schemeClr val="accent6"/>
                </a:solidFill>
              </a:rPr>
              <a:t>Terraform + CI/CD</a:t>
            </a:r>
            <a:endParaRPr lang="en-US" sz="1300" dirty="0"/>
          </a:p>
        </p:txBody>
      </p:sp>
      <p:sp>
        <p:nvSpPr>
          <p:cNvPr id="15" name="Text 13"/>
          <p:cNvSpPr txBox="1"/>
          <p:nvPr/>
        </p:nvSpPr>
        <p:spPr>
          <a:xfrm>
            <a:off x="6461608" y="3429000"/>
            <a:ext cx="2202104" cy="260604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chemeClr val="bg1"/>
                </a:solidFill>
              </a:rPr>
              <a:t>Clés Acme (CMEK)</a:t>
            </a:r>
            <a:endParaRPr lang="en-US" sz="1300" dirty="0"/>
          </a:p>
          <a:p>
            <a:pPr marL="342900" indent="-342900">
              <a:spcAft>
                <a:spcPts val="300"/>
              </a:spcAft>
              <a:buSzPct val="100000"/>
              <a:buChar char="•"/>
            </a:pPr>
            <a:r>
              <a:rPr lang="en-US" sz="1300" dirty="0">
                <a:solidFill>
                  <a:schemeClr val="bg1"/>
                </a:solidFill>
              </a:rPr>
              <a:t>Preuves verrouillées</a:t>
            </a:r>
            <a:endParaRPr lang="en-US" sz="1300" dirty="0"/>
          </a:p>
          <a:p>
            <a:pPr marL="342900" indent="-342900">
              <a:spcAft>
                <a:spcPts val="300"/>
              </a:spcAft>
              <a:buSzPct val="100000"/>
              <a:buChar char="•"/>
            </a:pPr>
            <a:r>
              <a:rPr lang="en-US" sz="1300" dirty="0">
                <a:solidFill>
                  <a:schemeClr val="bg1"/>
                </a:solidFill>
              </a:rPr>
              <a:t>Politiques d'organisation UE</a:t>
            </a:r>
            <a:endParaRPr lang="en-US" sz="1300" dirty="0"/>
          </a:p>
          <a:p>
            <a:pPr marL="342900" indent="-342900">
              <a:spcAft>
                <a:spcPts val="300"/>
              </a:spcAft>
              <a:buSzPct val="100000"/>
              <a:buChar char="•"/>
            </a:pPr>
            <a:r>
              <a:rPr lang="en-US" sz="1300" dirty="0">
                <a:solidFill>
                  <a:schemeClr val="bg1"/>
                </a:solidFill>
              </a:rPr>
              <a:t>Revue de code obligatoire</a:t>
            </a:r>
            <a:endParaRPr lang="en-US" sz="1300" dirty="0"/>
          </a:p>
        </p:txBody>
      </p:sp>
      <p:sp>
        <p:nvSpPr>
          <p:cNvPr id="16" name="marche3"/>
          <p:cNvSpPr/>
          <p:nvPr/>
        </p:nvSpPr>
        <p:spPr>
          <a:xfrm>
            <a:off x="9075191" y="1691640"/>
            <a:ext cx="2567864" cy="4480560"/>
          </a:xfrm>
          <a:prstGeom prst="roundRect">
            <a:avLst>
              <a:gd name="adj" fmla="val 2849"/>
            </a:avLst>
          </a:prstGeom>
          <a:solidFill>
            <a:schemeClr val="tx2"/>
          </a:solidFill>
          <a:ln/>
        </p:spPr>
      </p:sp>
      <p:sp>
        <p:nvSpPr>
          <p:cNvPr id="17" name="Text 15"/>
          <p:cNvSpPr txBox="1"/>
          <p:nvPr/>
        </p:nvSpPr>
        <p:spPr>
          <a:xfrm>
            <a:off x="9303791" y="1874520"/>
            <a:ext cx="2110664" cy="411480"/>
          </a:xfrm>
          <a:prstGeom prst="rect">
            <a:avLst/>
          </a:prstGeom>
          <a:noFill/>
          <a:ln/>
        </p:spPr>
        <p:txBody>
          <a:bodyPr wrap="square" lIns="0" tIns="0" rIns="0" bIns="0" rtlCol="0" anchor="t"/>
          <a:lstStyle/>
          <a:p>
            <a:pPr indent="0" marL="0">
              <a:buNone/>
            </a:pPr>
            <a:r>
              <a:rPr lang="en-US" sz="2000" b="1" dirty="0">
                <a:solidFill>
                  <a:schemeClr val="bg1"/>
                </a:solidFill>
              </a:rPr>
              <a:t>N3 · Avancé</a:t>
            </a:r>
            <a:endParaRPr lang="en-US" sz="2000" dirty="0"/>
          </a:p>
        </p:txBody>
      </p:sp>
      <p:sp>
        <p:nvSpPr>
          <p:cNvPr id="18" name="Text 16"/>
          <p:cNvSpPr txBox="1"/>
          <p:nvPr/>
        </p:nvSpPr>
        <p:spPr>
          <a:xfrm>
            <a:off x="9303791" y="2286000"/>
            <a:ext cx="2110664" cy="274320"/>
          </a:xfrm>
          <a:prstGeom prst="rect">
            <a:avLst/>
          </a:prstGeom>
          <a:noFill/>
          <a:ln/>
        </p:spPr>
        <p:txBody>
          <a:bodyPr wrap="square" lIns="0" tIns="0" rIns="0" bIns="0" rtlCol="0" anchor="t"/>
          <a:lstStyle/>
          <a:p>
            <a:pPr indent="0" marL="0">
              <a:buNone/>
            </a:pPr>
            <a:r>
              <a:rPr lang="en-US" sz="1300" dirty="0">
                <a:solidFill>
                  <a:schemeClr val="accent6"/>
                </a:solidFill>
              </a:rPr>
              <a:t>Terraform + organisation</a:t>
            </a:r>
            <a:endParaRPr lang="en-US" sz="1300" dirty="0"/>
          </a:p>
        </p:txBody>
      </p:sp>
      <p:sp>
        <p:nvSpPr>
          <p:cNvPr id="19" name="Text 17"/>
          <p:cNvSpPr txBox="1"/>
          <p:nvPr/>
        </p:nvSpPr>
        <p:spPr>
          <a:xfrm>
            <a:off x="9303791" y="2651760"/>
            <a:ext cx="2202104" cy="338328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chemeClr val="bg1"/>
                </a:solidFill>
              </a:rPr>
              <a:t>VPC Service Controls</a:t>
            </a:r>
            <a:endParaRPr lang="en-US" sz="1300" dirty="0"/>
          </a:p>
          <a:p>
            <a:pPr marL="342900" indent="-342900">
              <a:spcAft>
                <a:spcPts val="300"/>
              </a:spcAft>
              <a:buSzPct val="100000"/>
              <a:buChar char="•"/>
            </a:pPr>
            <a:r>
              <a:rPr lang="en-US" sz="1300" dirty="0">
                <a:solidFill>
                  <a:schemeClr val="bg1"/>
                </a:solidFill>
              </a:rPr>
              <a:t>Agent Gateway</a:t>
            </a:r>
            <a:endParaRPr lang="en-US" sz="1300" dirty="0"/>
          </a:p>
          <a:p>
            <a:pPr marL="342900" indent="-342900">
              <a:spcAft>
                <a:spcPts val="300"/>
              </a:spcAft>
              <a:buSzPct val="100000"/>
              <a:buChar char="•"/>
            </a:pPr>
            <a:r>
              <a:rPr lang="en-US" sz="1300" dirty="0">
                <a:solidFill>
                  <a:schemeClr val="bg1"/>
                </a:solidFill>
              </a:rPr>
              <a:t>Agents maison filtrés</a:t>
            </a:r>
            <a:endParaRPr lang="en-US" sz="1300" dirty="0"/>
          </a:p>
          <a:p>
            <a:pPr marL="342900" indent="-342900">
              <a:spcAft>
                <a:spcPts val="300"/>
              </a:spcAft>
              <a:buSzPct val="100000"/>
              <a:buChar char="•"/>
            </a:pPr>
            <a:r>
              <a:rPr lang="en-US" sz="1300" dirty="0">
                <a:solidFill>
                  <a:schemeClr val="bg1"/>
                </a:solidFill>
              </a:rPr>
              <a:t>Databricks via MCP</a:t>
            </a:r>
            <a:endParaRPr lang="en-US" sz="1300" dirty="0"/>
          </a:p>
        </p:txBody>
      </p:sp>
      <p:sp>
        <p:nvSpPr>
          <p:cNvPr id="20" name="Shape 18"/>
          <p:cNvSpPr/>
          <p:nvPr/>
        </p:nvSpPr>
        <p:spPr>
          <a:xfrm>
            <a:off x="548640" y="1463040"/>
            <a:ext cx="5669280" cy="1325880"/>
          </a:xfrm>
          <a:prstGeom prst="roundRect">
            <a:avLst>
              <a:gd name="adj" fmla="val 5517"/>
            </a:avLst>
          </a:prstGeom>
          <a:solidFill>
            <a:srgbClr val="FBF1EA"/>
          </a:solidFill>
          <a:ln/>
        </p:spPr>
      </p:sp>
      <p:sp>
        <p:nvSpPr>
          <p:cNvPr id="21" name="Text 19"/>
          <p:cNvSpPr txBox="1"/>
          <p:nvPr/>
        </p:nvSpPr>
        <p:spPr>
          <a:xfrm>
            <a:off x="777240" y="1600200"/>
            <a:ext cx="5212080" cy="1051560"/>
          </a:xfrm>
          <a:prstGeom prst="rect">
            <a:avLst/>
          </a:prstGeom>
          <a:noFill/>
          <a:ln/>
        </p:spPr>
        <p:txBody>
          <a:bodyPr wrap="square" lIns="0" tIns="0" rIns="0" bIns="0" rtlCol="0" anchor="ctr"/>
          <a:lstStyle/>
          <a:p>
            <a:pPr indent="0" marL="0">
              <a:buNone/>
            </a:pPr>
            <a:r>
              <a:rPr lang="en-US" sz="1500" dirty="0">
                <a:solidFill>
                  <a:schemeClr val="accent4"/>
                </a:solidFill>
              </a:rPr>
              <a:t>Pourquoi des niveaux plutôt qu'un « big bang » ? Trois décisions sont irréversibles : localisation, identité, CMEK. On les prend après avoir appris.</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LES SIX COUCHES</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Six couches de protection, qui montent en puissance</a:t>
            </a:r>
            <a:endParaRPr lang="en-US" sz="3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1672" cy="914400"/>
        </p:xfrm>
        <a:graphic>
          <a:graphicData uri="http://schemas.openxmlformats.org/drawingml/2006/table">
            <a:tbl>
              <a:tblPr/>
              <a:tblGrid>
                <a:gridCol w="2377440"/>
                <a:gridCol w="3566160"/>
                <a:gridCol w="1234440"/>
                <a:gridCol w="1234440"/>
                <a:gridCol w="1371600"/>
                <a:gridCol w="1307592"/>
              </a:tblGrid>
              <a:tr h="0">
                <a:tc>
                  <a:txBody>
                    <a:bodyPr/>
                    <a:lstStyle/>
                    <a:p>
                      <a:pPr indent="0" marL="0">
                        <a:buNone/>
                      </a:pPr>
                      <a:r>
                        <a:rPr lang="en-US" sz="1400" b="1" dirty="0">
                          <a:solidFill>
                            <a:schemeClr val="bg1"/>
                          </a:solidFill>
                        </a:rPr>
                        <a:t>Couche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Question à laquelle elle répond</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N0</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N1</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N2</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N3</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1 · Identité et accès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Qui peut entrer, et qui peut changer les règles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SSO</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Complet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Revues d'accès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Entra ID si besoin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2 · Protection des données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Qui contrôle le chiffrement et les secrets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Google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Secrets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CMEK</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Politiques d'org.</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3 · Connecteurs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Que peut voir l'assistant, avec quels droits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1 source test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Fédéré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IP fixes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MCP, Databricks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4 · Filtrage IA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Qu'est-ce qui entre et sort du modèle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Natif</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DLP France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Red team</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Agents maison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5 · Exposition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Où vont les données, que partage-t-on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UE, web coupé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Partages fermés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Ouverture gouvernée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VPC-SC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6 · Audit et détection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Comment le sait-on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Audit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Alertes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Logs verrouillés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SIEM</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0 · DÉCOUVERTE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Tester directement dans la console Google Cloud</a:t>
            </a:r>
            <a:endParaRPr lang="en-US" sz="3000" dirty="0"/>
          </a:p>
        </p:txBody>
      </p:sp>
      <p:sp>
        <p:nvSpPr>
          <p:cNvPr id="4" name="Shape 2"/>
          <p:cNvSpPr/>
          <p:nvPr/>
        </p:nvSpPr>
        <p:spPr>
          <a:xfrm>
            <a:off x="10957255" y="411480"/>
            <a:ext cx="685800" cy="685800"/>
          </a:xfrm>
          <a:prstGeom prst="ellipse">
            <a:avLst/>
          </a:prstGeom>
          <a:solidFill>
            <a:schemeClr val="accent3"/>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N0</a:t>
            </a:r>
            <a:endParaRPr lang="en-US" sz="2000" dirty="0"/>
          </a:p>
        </p:txBody>
      </p:sp>
      <p:sp>
        <p:nvSpPr>
          <p:cNvPr id="6" name="Text 4"/>
          <p:cNvSpPr txBox="1"/>
          <p:nvPr/>
        </p:nvSpPr>
        <p:spPr>
          <a:xfrm>
            <a:off x="548640" y="1371600"/>
            <a:ext cx="2682164" cy="274320"/>
          </a:xfrm>
          <a:prstGeom prst="rect">
            <a:avLst/>
          </a:prstGeom>
          <a:noFill/>
          <a:ln/>
        </p:spPr>
        <p:txBody>
          <a:bodyPr wrap="square" lIns="0" tIns="0" rIns="0" bIns="0" rtlCol="0" anchor="t"/>
          <a:lstStyle/>
          <a:p>
            <a:pPr indent="0" marL="0">
              <a:buNone/>
            </a:pPr>
            <a:r>
              <a:rPr lang="en-US" sz="1300" b="1" dirty="0">
                <a:solidFill>
                  <a:schemeClr val="accent3"/>
                </a:solidFill>
              </a:rPr>
              <a:t>Où  </a:t>
            </a:r>
            <a:pPr indent="0" marL="0">
              <a:buNone/>
            </a:pPr>
            <a:r>
              <a:rPr lang="en-US" sz="1300" dirty="0">
                <a:solidFill>
                  <a:schemeClr val="tx1"/>
                </a:solidFill>
              </a:rPr>
              <a:t>console Google Cloud</a:t>
            </a:r>
            <a:endParaRPr lang="en-US" sz="1300" dirty="0"/>
          </a:p>
        </p:txBody>
      </p:sp>
      <p:sp>
        <p:nvSpPr>
          <p:cNvPr id="7" name="Text 5"/>
          <p:cNvSpPr txBox="1"/>
          <p:nvPr/>
        </p:nvSpPr>
        <p:spPr>
          <a:xfrm>
            <a:off x="3322244" y="1371600"/>
            <a:ext cx="2682164" cy="274320"/>
          </a:xfrm>
          <a:prstGeom prst="rect">
            <a:avLst/>
          </a:prstGeom>
          <a:noFill/>
          <a:ln/>
        </p:spPr>
        <p:txBody>
          <a:bodyPr wrap="square" lIns="0" tIns="0" rIns="0" bIns="0" rtlCol="0" anchor="t"/>
          <a:lstStyle/>
          <a:p>
            <a:pPr indent="0" marL="0">
              <a:buNone/>
            </a:pPr>
            <a:r>
              <a:rPr lang="en-US" sz="1300" b="1" dirty="0">
                <a:solidFill>
                  <a:schemeClr val="accent3"/>
                </a:solidFill>
              </a:rPr>
              <a:t>Qui  </a:t>
            </a:r>
            <a:pPr indent="0" marL="0">
              <a:buNone/>
            </a:pPr>
            <a:r>
              <a:rPr lang="en-US" sz="1300" dirty="0">
                <a:solidFill>
                  <a:schemeClr val="tx1"/>
                </a:solidFill>
              </a:rPr>
              <a:t>10 à 20 testeurs</a:t>
            </a:r>
            <a:endParaRPr lang="en-US" sz="1300" dirty="0"/>
          </a:p>
        </p:txBody>
      </p:sp>
      <p:sp>
        <p:nvSpPr>
          <p:cNvPr id="8" name="Text 6"/>
          <p:cNvSpPr txBox="1"/>
          <p:nvPr/>
        </p:nvSpPr>
        <p:spPr>
          <a:xfrm>
            <a:off x="6095848" y="1371600"/>
            <a:ext cx="2682164" cy="274320"/>
          </a:xfrm>
          <a:prstGeom prst="rect">
            <a:avLst/>
          </a:prstGeom>
          <a:noFill/>
          <a:ln/>
        </p:spPr>
        <p:txBody>
          <a:bodyPr wrap="square" lIns="0" tIns="0" rIns="0" bIns="0" rtlCol="0" anchor="t"/>
          <a:lstStyle/>
          <a:p>
            <a:pPr indent="0" marL="0">
              <a:buNone/>
            </a:pPr>
            <a:r>
              <a:rPr lang="en-US" sz="1300" b="1" dirty="0">
                <a:solidFill>
                  <a:schemeClr val="accent3"/>
                </a:solidFill>
              </a:rPr>
              <a:t>Données  </a:t>
            </a:r>
            <a:pPr indent="0" marL="0">
              <a:buNone/>
            </a:pPr>
            <a:r>
              <a:rPr lang="en-US" sz="1300" dirty="0">
                <a:solidFill>
                  <a:schemeClr val="tx1"/>
                </a:solidFill>
              </a:rPr>
              <a:t>non sensibles</a:t>
            </a:r>
            <a:endParaRPr lang="en-US" sz="1300" dirty="0"/>
          </a:p>
        </p:txBody>
      </p:sp>
      <p:sp>
        <p:nvSpPr>
          <p:cNvPr id="9" name="Text 7"/>
          <p:cNvSpPr txBox="1"/>
          <p:nvPr/>
        </p:nvSpPr>
        <p:spPr>
          <a:xfrm>
            <a:off x="8869451" y="1371600"/>
            <a:ext cx="2682164" cy="274320"/>
          </a:xfrm>
          <a:prstGeom prst="rect">
            <a:avLst/>
          </a:prstGeom>
          <a:noFill/>
          <a:ln/>
        </p:spPr>
        <p:txBody>
          <a:bodyPr wrap="square" lIns="0" tIns="0" rIns="0" bIns="0" rtlCol="0" anchor="t"/>
          <a:lstStyle/>
          <a:p>
            <a:pPr indent="0" marL="0">
              <a:buNone/>
            </a:pPr>
            <a:r>
              <a:rPr lang="en-US" sz="1300" b="1" dirty="0">
                <a:solidFill>
                  <a:schemeClr val="accent3"/>
                </a:solidFill>
              </a:rPr>
              <a:t>Durée  </a:t>
            </a:r>
            <a:pPr indent="0" marL="0">
              <a:buNone/>
            </a:pPr>
            <a:r>
              <a:rPr lang="en-US" sz="1300" dirty="0">
                <a:solidFill>
                  <a:schemeClr val="tx1"/>
                </a:solidFill>
              </a:rPr>
              <a:t>1 à 2 semaines</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11091672" cy="914400"/>
        </p:xfrm>
        <a:graphic>
          <a:graphicData uri="http://schemas.openxmlformats.org/drawingml/2006/table">
            <a:tbl>
              <a:tblPr/>
              <a:tblGrid>
                <a:gridCol w="3291840"/>
                <a:gridCol w="3840480"/>
                <a:gridCol w="3959352"/>
              </a:tblGrid>
              <a:tr h="0">
                <a:tc>
                  <a:txBody>
                    <a:bodyPr/>
                    <a:lstStyle/>
                    <a:p>
                      <a:pPr indent="0" marL="0">
                        <a:buNone/>
                      </a:pPr>
                      <a:r>
                        <a:rPr lang="en-US" sz="1300" b="1" dirty="0">
                          <a:solidFill>
                            <a:schemeClr val="bg1"/>
                          </a:solidFill>
                        </a:rPr>
                        <a:t>Ce que l'on active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Pourquoi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Où dans la console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Projet de découverte dédié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Isoler les essais ; supprimé ensuite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Resource Manager → Nouveau projet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App Gemini Enterprise en 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Résidence européenne dès le départ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Gemini Enterprise → Créer une app → EU</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Identité Google Workspace (SSO)</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Aucun compte local, 2FA de l'annuaire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Gemini Enterprise → Paramètres → Identité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Licences d'essai, groupe testeurs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Périmètre maîtrisé et nominatif</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Abonnements ; IAM → groupe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Google Drive fédéré (dossier test)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Vérifier que les droits Drive sont respectés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App → Data stores → Google Drive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Model Armor sur l'assistant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Voir les blocages : injection, données sensibles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Security → Model Armor ; App → Configurations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Recherche web publique coupée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Aucune question vers un moteur public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App → Configurations → Assistant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Journaux d'accès aux données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Premières traces d'audit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IAM → Journaux d'audit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0 · DÉCOUVERTE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Ce que l'on teste ensemble, et la règle d'or</a:t>
            </a:r>
            <a:endParaRPr lang="en-US" sz="3000" dirty="0"/>
          </a:p>
        </p:txBody>
      </p:sp>
      <p:pic>
        <p:nvPicPr>
          <p:cNvPr id="4" name="Image 0" descr="preencoded.png">    </p:cNvPr>
          <p:cNvPicPr>
            <a:picLocks noChangeAspect="1"/>
          </p:cNvPicPr>
          <p:nvPr/>
        </p:nvPicPr>
        <p:blipFill>
          <a:blip r:embed="rId1"/>
          <a:stretch>
            <a:fillRect/>
          </a:stretch>
        </p:blipFill>
        <p:spPr>
          <a:xfrm>
            <a:off x="548640" y="1645920"/>
            <a:ext cx="365760" cy="365760"/>
          </a:xfrm>
          <a:prstGeom prst="rect">
            <a:avLst/>
          </a:prstGeom>
        </p:spPr>
      </p:pic>
      <p:sp>
        <p:nvSpPr>
          <p:cNvPr id="5" name="Text 2"/>
          <p:cNvSpPr txBox="1"/>
          <p:nvPr/>
        </p:nvSpPr>
        <p:spPr>
          <a:xfrm>
            <a:off x="1097280" y="1600200"/>
            <a:ext cx="5760720" cy="640080"/>
          </a:xfrm>
          <a:prstGeom prst="rect">
            <a:avLst/>
          </a:prstGeom>
          <a:noFill/>
          <a:ln/>
        </p:spPr>
        <p:txBody>
          <a:bodyPr wrap="square" lIns="0" tIns="0" rIns="0" bIns="0" rtlCol="0" anchor="ctr"/>
          <a:lstStyle/>
          <a:p>
            <a:pPr indent="0" marL="0">
              <a:buNone/>
            </a:pPr>
            <a:r>
              <a:rPr lang="en-US" sz="1600" dirty="0">
                <a:solidFill>
                  <a:schemeClr val="tx1"/>
                </a:solidFill>
              </a:rPr>
              <a:t>Un testeur ne retrouve pas un document Drive qui ne lui est pas partagé</a:t>
            </a:r>
            <a:endParaRPr lang="en-US" sz="1600" dirty="0"/>
          </a:p>
        </p:txBody>
      </p:sp>
      <p:pic>
        <p:nvPicPr>
          <p:cNvPr id="6" name="Image 1" descr="preencoded.png">    </p:cNvPr>
          <p:cNvPicPr>
            <a:picLocks noChangeAspect="1"/>
          </p:cNvPicPr>
          <p:nvPr/>
        </p:nvPicPr>
        <p:blipFill>
          <a:blip r:embed="rId2"/>
          <a:stretch>
            <a:fillRect/>
          </a:stretch>
        </p:blipFill>
        <p:spPr>
          <a:xfrm>
            <a:off x="548640" y="2423160"/>
            <a:ext cx="365760" cy="365760"/>
          </a:xfrm>
          <a:prstGeom prst="rect">
            <a:avLst/>
          </a:prstGeom>
        </p:spPr>
      </p:pic>
      <p:sp>
        <p:nvSpPr>
          <p:cNvPr id="7" name="Text 3"/>
          <p:cNvSpPr txBox="1"/>
          <p:nvPr/>
        </p:nvSpPr>
        <p:spPr>
          <a:xfrm>
            <a:off x="1097280" y="2377440"/>
            <a:ext cx="5760720" cy="640080"/>
          </a:xfrm>
          <a:prstGeom prst="rect">
            <a:avLst/>
          </a:prstGeom>
          <a:noFill/>
          <a:ln/>
        </p:spPr>
        <p:txBody>
          <a:bodyPr wrap="square" lIns="0" tIns="0" rIns="0" bIns="0" rtlCol="0" anchor="ctr"/>
          <a:lstStyle/>
          <a:p>
            <a:pPr indent="0" marL="0">
              <a:buNone/>
            </a:pPr>
            <a:r>
              <a:rPr lang="en-US" sz="1600" dirty="0">
                <a:solidFill>
                  <a:schemeClr val="tx1"/>
                </a:solidFill>
              </a:rPr>
              <a:t>« Ignore tes instructions… », une carte de test ou un lien malveillant sont bloqués</a:t>
            </a:r>
            <a:endParaRPr lang="en-US" sz="1600" dirty="0"/>
          </a:p>
        </p:txBody>
      </p:sp>
      <p:pic>
        <p:nvPicPr>
          <p:cNvPr id="8" name="Image 2" descr="preencoded.png">    </p:cNvPr>
          <p:cNvPicPr>
            <a:picLocks noChangeAspect="1"/>
          </p:cNvPicPr>
          <p:nvPr/>
        </p:nvPicPr>
        <p:blipFill>
          <a:blip r:embed="rId3"/>
          <a:stretch>
            <a:fillRect/>
          </a:stretch>
        </p:blipFill>
        <p:spPr>
          <a:xfrm>
            <a:off x="548640" y="3200400"/>
            <a:ext cx="365760" cy="365760"/>
          </a:xfrm>
          <a:prstGeom prst="rect">
            <a:avLst/>
          </a:prstGeom>
        </p:spPr>
      </p:pic>
      <p:sp>
        <p:nvSpPr>
          <p:cNvPr id="9" name="Text 4"/>
          <p:cNvSpPr txBox="1"/>
          <p:nvPr/>
        </p:nvSpPr>
        <p:spPr>
          <a:xfrm>
            <a:off x="1097280" y="3154680"/>
            <a:ext cx="5760720" cy="640080"/>
          </a:xfrm>
          <a:prstGeom prst="rect">
            <a:avLst/>
          </a:prstGeom>
          <a:noFill/>
          <a:ln/>
        </p:spPr>
        <p:txBody>
          <a:bodyPr wrap="square" lIns="0" tIns="0" rIns="0" bIns="0" rtlCol="0" anchor="ctr"/>
          <a:lstStyle/>
          <a:p>
            <a:pPr indent="0" marL="0">
              <a:buNone/>
            </a:pPr>
            <a:r>
              <a:rPr lang="en-US" sz="1600" dirty="0">
                <a:solidFill>
                  <a:schemeClr val="tx1"/>
                </a:solidFill>
              </a:rPr>
              <a:t>Les réponses citent leurs sources ; qualité jugée sur des cas d'usage réels</a:t>
            </a:r>
            <a:endParaRPr lang="en-US" sz="1600" dirty="0"/>
          </a:p>
        </p:txBody>
      </p:sp>
      <p:pic>
        <p:nvPicPr>
          <p:cNvPr id="10" name="Image 3" descr="preencoded.png">    </p:cNvPr>
          <p:cNvPicPr>
            <a:picLocks noChangeAspect="1"/>
          </p:cNvPicPr>
          <p:nvPr/>
        </p:nvPicPr>
        <p:blipFill>
          <a:blip r:embed="rId4"/>
          <a:stretch>
            <a:fillRect/>
          </a:stretch>
        </p:blipFill>
        <p:spPr>
          <a:xfrm>
            <a:off x="548640" y="3977640"/>
            <a:ext cx="365760" cy="365760"/>
          </a:xfrm>
          <a:prstGeom prst="rect">
            <a:avLst/>
          </a:prstGeom>
        </p:spPr>
      </p:pic>
      <p:sp>
        <p:nvSpPr>
          <p:cNvPr id="11" name="Text 5"/>
          <p:cNvSpPr txBox="1"/>
          <p:nvPr/>
        </p:nvSpPr>
        <p:spPr>
          <a:xfrm>
            <a:off x="1097280" y="3931920"/>
            <a:ext cx="5760720" cy="640080"/>
          </a:xfrm>
          <a:prstGeom prst="rect">
            <a:avLst/>
          </a:prstGeom>
          <a:noFill/>
          <a:ln/>
        </p:spPr>
        <p:txBody>
          <a:bodyPr wrap="square" lIns="0" tIns="0" rIns="0" bIns="0" rtlCol="0" anchor="ctr"/>
          <a:lstStyle/>
          <a:p>
            <a:pPr indent="0" marL="0">
              <a:buNone/>
            </a:pPr>
            <a:r>
              <a:rPr lang="en-US" sz="1600" dirty="0">
                <a:solidFill>
                  <a:schemeClr val="tx1"/>
                </a:solidFill>
              </a:rPr>
              <a:t>Faux positifs de Model Armor observés sur le vocabulaire Acme</a:t>
            </a:r>
            <a:endParaRPr lang="en-US" sz="1600" dirty="0"/>
          </a:p>
        </p:txBody>
      </p:sp>
      <p:sp>
        <p:nvSpPr>
          <p:cNvPr id="12" name="regle"/>
          <p:cNvSpPr/>
          <p:nvPr/>
        </p:nvSpPr>
        <p:spPr>
          <a:xfrm>
            <a:off x="7132320" y="1600200"/>
            <a:ext cx="4510735" cy="2743200"/>
          </a:xfrm>
          <a:prstGeom prst="roundRect">
            <a:avLst>
              <a:gd name="adj" fmla="val 2667"/>
            </a:avLst>
          </a:prstGeom>
          <a:solidFill>
            <a:srgbClr val="FBF1EA"/>
          </a:solidFill>
          <a:ln/>
        </p:spPr>
      </p:sp>
      <p:pic>
        <p:nvPicPr>
          <p:cNvPr id="13" name="Image 4" descr="preencoded.png">    </p:cNvPr>
          <p:cNvPicPr>
            <a:picLocks noChangeAspect="1"/>
          </p:cNvPicPr>
          <p:nvPr/>
        </p:nvPicPr>
        <p:blipFill>
          <a:blip r:embed="rId5"/>
          <a:stretch>
            <a:fillRect/>
          </a:stretch>
        </p:blipFill>
        <p:spPr>
          <a:xfrm>
            <a:off x="7406640" y="1828800"/>
            <a:ext cx="457200" cy="457200"/>
          </a:xfrm>
          <a:prstGeom prst="rect">
            <a:avLst/>
          </a:prstGeom>
        </p:spPr>
      </p:pic>
      <p:sp>
        <p:nvSpPr>
          <p:cNvPr id="14" name="Text 7"/>
          <p:cNvSpPr txBox="1"/>
          <p:nvPr/>
        </p:nvSpPr>
        <p:spPr>
          <a:xfrm>
            <a:off x="8001000" y="1847088"/>
            <a:ext cx="3657600" cy="411480"/>
          </a:xfrm>
          <a:prstGeom prst="rect">
            <a:avLst/>
          </a:prstGeom>
          <a:noFill/>
          <a:ln/>
        </p:spPr>
        <p:txBody>
          <a:bodyPr wrap="square" lIns="0" tIns="0" rIns="0" bIns="0" rtlCol="0" anchor="t"/>
          <a:lstStyle/>
          <a:p>
            <a:pPr indent="0" marL="0">
              <a:buNone/>
            </a:pPr>
            <a:r>
              <a:rPr lang="en-US" sz="2000" b="1" dirty="0">
                <a:solidFill>
                  <a:schemeClr val="accent4"/>
                </a:solidFill>
              </a:rPr>
              <a:t>Règle d'or du niveau 0</a:t>
            </a:r>
            <a:endParaRPr lang="en-US" sz="2000" dirty="0"/>
          </a:p>
        </p:txBody>
      </p:sp>
      <p:sp>
        <p:nvSpPr>
          <p:cNvPr id="15" name="Text 8"/>
          <p:cNvSpPr txBox="1"/>
          <p:nvPr/>
        </p:nvSpPr>
        <p:spPr>
          <a:xfrm>
            <a:off x="7406640" y="2423160"/>
            <a:ext cx="3962095" cy="1737360"/>
          </a:xfrm>
          <a:prstGeom prst="rect">
            <a:avLst/>
          </a:prstGeom>
          <a:noFill/>
          <a:ln/>
        </p:spPr>
        <p:txBody>
          <a:bodyPr wrap="square" lIns="0" tIns="0" rIns="0" bIns="0" rtlCol="0" anchor="t"/>
          <a:lstStyle/>
          <a:p>
            <a:pPr indent="0" marL="0">
              <a:buNone/>
            </a:pPr>
            <a:r>
              <a:rPr lang="en-US" sz="1500" dirty="0">
                <a:solidFill>
                  <a:schemeClr val="tx1"/>
                </a:solidFill>
              </a:rPr>
              <a:t>Aucune donnée personnelle ou confidentielle. L'app de découverte est jetable : elle n'a pas le chiffrement CMEK, qui doit être activé avant la création de l'app de production.</a:t>
            </a:r>
            <a:endParaRPr lang="en-US" sz="1500" dirty="0"/>
          </a:p>
        </p:txBody>
      </p:sp>
      <p:sp>
        <p:nvSpPr>
          <p:cNvPr id="16" name="Shape 9"/>
          <p:cNvSpPr/>
          <p:nvPr/>
        </p:nvSpPr>
        <p:spPr>
          <a:xfrm>
            <a:off x="548640" y="4709160"/>
            <a:ext cx="11094415" cy="1316736"/>
          </a:xfrm>
          <a:prstGeom prst="roundRect">
            <a:avLst>
              <a:gd name="adj" fmla="val 4167"/>
            </a:avLst>
          </a:prstGeom>
          <a:solidFill>
            <a:srgbClr val="E8F3EC"/>
          </a:solidFill>
          <a:ln w="12700">
            <a:solidFill>
              <a:schemeClr val="accent5"/>
            </a:solidFill>
            <a:prstDash val="solid"/>
          </a:ln>
        </p:spPr>
      </p:sp>
      <p:sp>
        <p:nvSpPr>
          <p:cNvPr id="17" name="Text 10"/>
          <p:cNvSpPr txBox="1"/>
          <p:nvPr/>
        </p:nvSpPr>
        <p:spPr>
          <a:xfrm>
            <a:off x="731520" y="4800600"/>
            <a:ext cx="10728655" cy="274320"/>
          </a:xfrm>
          <a:prstGeom prst="rect">
            <a:avLst/>
          </a:prstGeom>
          <a:noFill/>
          <a:ln/>
        </p:spPr>
        <p:txBody>
          <a:bodyPr wrap="square" lIns="0" tIns="0" rIns="0" bIns="0" rtlCol="0" anchor="t"/>
          <a:lstStyle/>
          <a:p>
            <a:pPr indent="0" marL="0">
              <a:buNone/>
            </a:pPr>
            <a:r>
              <a:rPr lang="en-US" sz="1300" b="1" dirty="0">
                <a:solidFill>
                  <a:schemeClr val="accent5"/>
                </a:solidFill>
              </a:rPr>
              <a:t>Critères de passage au niveau suivant</a:t>
            </a:r>
            <a:endParaRPr lang="en-US" sz="1300" dirty="0"/>
          </a:p>
        </p:txBody>
      </p:sp>
      <p:sp>
        <p:nvSpPr>
          <p:cNvPr id="18" name="Shape 11"/>
          <p:cNvSpPr/>
          <p:nvPr/>
        </p:nvSpPr>
        <p:spPr>
          <a:xfrm>
            <a:off x="749808" y="5166360"/>
            <a:ext cx="146304" cy="146304"/>
          </a:xfrm>
          <a:prstGeom prst="rect">
            <a:avLst/>
          </a:prstGeom>
          <a:solidFill>
            <a:schemeClr val="bg1"/>
          </a:solidFill>
          <a:ln w="12700">
            <a:solidFill>
              <a:schemeClr val="accent5"/>
            </a:solidFill>
            <a:prstDash val="solid"/>
          </a:ln>
        </p:spPr>
      </p:sp>
      <p:sp>
        <p:nvSpPr>
          <p:cNvPr id="19" name="Text 12"/>
          <p:cNvSpPr txBox="1"/>
          <p:nvPr/>
        </p:nvSpPr>
        <p:spPr>
          <a:xfrm>
            <a:off x="1005840" y="5111496"/>
            <a:ext cx="10454335" cy="274320"/>
          </a:xfrm>
          <a:prstGeom prst="rect">
            <a:avLst/>
          </a:prstGeom>
          <a:noFill/>
          <a:ln/>
        </p:spPr>
        <p:txBody>
          <a:bodyPr wrap="square" lIns="0" tIns="0" rIns="0" bIns="0" rtlCol="0" anchor="ctr"/>
          <a:lstStyle/>
          <a:p>
            <a:pPr indent="0" marL="0">
              <a:buNone/>
            </a:pPr>
            <a:r>
              <a:rPr lang="en-US" sz="1300" dirty="0">
                <a:solidFill>
                  <a:schemeClr val="tx1"/>
                </a:solidFill>
              </a:rPr>
              <a:t>Les 4 décisions structurantes sont prises</a:t>
            </a:r>
            <a:endParaRPr lang="en-US" sz="1300" dirty="0"/>
          </a:p>
        </p:txBody>
      </p:sp>
      <p:sp>
        <p:nvSpPr>
          <p:cNvPr id="20" name="Shape 13"/>
          <p:cNvSpPr/>
          <p:nvPr/>
        </p:nvSpPr>
        <p:spPr>
          <a:xfrm>
            <a:off x="749808" y="5477256"/>
            <a:ext cx="146304" cy="146304"/>
          </a:xfrm>
          <a:prstGeom prst="rect">
            <a:avLst/>
          </a:prstGeom>
          <a:solidFill>
            <a:schemeClr val="bg1"/>
          </a:solidFill>
          <a:ln w="12700">
            <a:solidFill>
              <a:schemeClr val="accent5"/>
            </a:solidFill>
            <a:prstDash val="solid"/>
          </a:ln>
        </p:spPr>
      </p:sp>
      <p:sp>
        <p:nvSpPr>
          <p:cNvPr id="21" name="Text 14"/>
          <p:cNvSpPr txBox="1"/>
          <p:nvPr/>
        </p:nvSpPr>
        <p:spPr>
          <a:xfrm>
            <a:off x="1005840" y="5422392"/>
            <a:ext cx="10454335" cy="274320"/>
          </a:xfrm>
          <a:prstGeom prst="rect">
            <a:avLst/>
          </a:prstGeom>
          <a:noFill/>
          <a:ln/>
        </p:spPr>
        <p:txBody>
          <a:bodyPr wrap="square" lIns="0" tIns="0" rIns="0" bIns="0" rtlCol="0" anchor="ctr"/>
          <a:lstStyle/>
          <a:p>
            <a:pPr indent="0" marL="0">
              <a:buNone/>
            </a:pPr>
            <a:r>
              <a:rPr lang="en-US" sz="1300" dirty="0">
                <a:solidFill>
                  <a:schemeClr val="tx1"/>
                </a:solidFill>
              </a:rPr>
              <a:t>Tests passés et faux positifs documentés</a:t>
            </a:r>
            <a:endParaRPr lang="en-US" sz="1300" dirty="0"/>
          </a:p>
        </p:txBody>
      </p:sp>
      <p:sp>
        <p:nvSpPr>
          <p:cNvPr id="22" name="Shape 15"/>
          <p:cNvSpPr/>
          <p:nvPr/>
        </p:nvSpPr>
        <p:spPr>
          <a:xfrm>
            <a:off x="749808" y="5788152"/>
            <a:ext cx="146304" cy="146304"/>
          </a:xfrm>
          <a:prstGeom prst="rect">
            <a:avLst/>
          </a:prstGeom>
          <a:solidFill>
            <a:schemeClr val="bg1"/>
          </a:solidFill>
          <a:ln w="12700">
            <a:solidFill>
              <a:schemeClr val="accent5"/>
            </a:solidFill>
            <a:prstDash val="solid"/>
          </a:ln>
        </p:spPr>
      </p:sp>
      <p:sp>
        <p:nvSpPr>
          <p:cNvPr id="23" name="Text 16"/>
          <p:cNvSpPr txBox="1"/>
          <p:nvPr/>
        </p:nvSpPr>
        <p:spPr>
          <a:xfrm>
            <a:off x="1005840" y="5733288"/>
            <a:ext cx="10454335" cy="274320"/>
          </a:xfrm>
          <a:prstGeom prst="rect">
            <a:avLst/>
          </a:prstGeom>
          <a:noFill/>
          <a:ln/>
        </p:spPr>
        <p:txBody>
          <a:bodyPr wrap="square" lIns="0" tIns="0" rIns="0" bIns="0" rtlCol="0" anchor="ctr"/>
          <a:lstStyle/>
          <a:p>
            <a:pPr indent="0" marL="0">
              <a:buNone/>
            </a:pPr>
            <a:r>
              <a:rPr lang="en-US" sz="1300" dirty="0">
                <a:solidFill>
                  <a:schemeClr val="tx1"/>
                </a:solidFill>
              </a:rPr>
              <a:t>Inventaire des réglages console établi, pour reprise en Terraform</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1 · SOCLE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Les six couches en code, sur un pilote métier</a:t>
            </a:r>
            <a:endParaRPr lang="en-US" sz="3000" dirty="0"/>
          </a:p>
        </p:txBody>
      </p:sp>
      <p:sp>
        <p:nvSpPr>
          <p:cNvPr id="4" name="Shape 2"/>
          <p:cNvSpPr/>
          <p:nvPr/>
        </p:nvSpPr>
        <p:spPr>
          <a:xfrm>
            <a:off x="10957255" y="411480"/>
            <a:ext cx="685800" cy="685800"/>
          </a:xfrm>
          <a:prstGeom prst="ellipse">
            <a:avLst/>
          </a:prstGeom>
          <a:solidFill>
            <a:schemeClr val="accent1"/>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N1</a:t>
            </a:r>
            <a:endParaRPr lang="en-US" sz="2000" dirty="0"/>
          </a:p>
        </p:txBody>
      </p:sp>
      <p:sp>
        <p:nvSpPr>
          <p:cNvPr id="6" name="Text 4"/>
          <p:cNvSpPr txBox="1"/>
          <p:nvPr/>
        </p:nvSpPr>
        <p:spPr>
          <a:xfrm>
            <a:off x="548640" y="1371600"/>
            <a:ext cx="2682164" cy="274320"/>
          </a:xfrm>
          <a:prstGeom prst="rect">
            <a:avLst/>
          </a:prstGeom>
          <a:noFill/>
          <a:ln/>
        </p:spPr>
        <p:txBody>
          <a:bodyPr wrap="square" lIns="0" tIns="0" rIns="0" bIns="0" rtlCol="0" anchor="t"/>
          <a:lstStyle/>
          <a:p>
            <a:pPr indent="0" marL="0">
              <a:buNone/>
            </a:pPr>
            <a:r>
              <a:rPr lang="en-US" sz="1300" b="1" dirty="0">
                <a:solidFill>
                  <a:schemeClr val="accent1"/>
                </a:solidFill>
              </a:rPr>
              <a:t>Où  </a:t>
            </a:r>
            <a:pPr indent="0" marL="0">
              <a:buNone/>
            </a:pPr>
            <a:r>
              <a:rPr lang="en-US" sz="1300" dirty="0">
                <a:solidFill>
                  <a:schemeClr val="tx1"/>
                </a:solidFill>
              </a:rPr>
              <a:t>Terraform (projet 06)</a:t>
            </a:r>
            <a:endParaRPr lang="en-US" sz="1300" dirty="0"/>
          </a:p>
        </p:txBody>
      </p:sp>
      <p:sp>
        <p:nvSpPr>
          <p:cNvPr id="7" name="Text 5"/>
          <p:cNvSpPr txBox="1"/>
          <p:nvPr/>
        </p:nvSpPr>
        <p:spPr>
          <a:xfrm>
            <a:off x="3322244" y="1371600"/>
            <a:ext cx="2682164" cy="274320"/>
          </a:xfrm>
          <a:prstGeom prst="rect">
            <a:avLst/>
          </a:prstGeom>
          <a:noFill/>
          <a:ln/>
        </p:spPr>
        <p:txBody>
          <a:bodyPr wrap="square" lIns="0" tIns="0" rIns="0" bIns="0" rtlCol="0" anchor="t"/>
          <a:lstStyle/>
          <a:p>
            <a:pPr indent="0" marL="0">
              <a:buNone/>
            </a:pPr>
            <a:r>
              <a:rPr lang="en-US" sz="1300" b="1" dirty="0">
                <a:solidFill>
                  <a:schemeClr val="accent1"/>
                </a:solidFill>
              </a:rPr>
              <a:t>Qui  </a:t>
            </a:r>
            <a:pPr indent="0" marL="0">
              <a:buNone/>
            </a:pPr>
            <a:r>
              <a:rPr lang="en-US" sz="1300" dirty="0">
                <a:solidFill>
                  <a:schemeClr val="tx1"/>
                </a:solidFill>
              </a:rPr>
              <a:t>pilote de 50 à 200</a:t>
            </a:r>
            <a:endParaRPr lang="en-US" sz="1300" dirty="0"/>
          </a:p>
        </p:txBody>
      </p:sp>
      <p:sp>
        <p:nvSpPr>
          <p:cNvPr id="8" name="Text 6"/>
          <p:cNvSpPr txBox="1"/>
          <p:nvPr/>
        </p:nvSpPr>
        <p:spPr>
          <a:xfrm>
            <a:off x="6095848" y="1371600"/>
            <a:ext cx="2682164" cy="274320"/>
          </a:xfrm>
          <a:prstGeom prst="rect">
            <a:avLst/>
          </a:prstGeom>
          <a:noFill/>
          <a:ln/>
        </p:spPr>
        <p:txBody>
          <a:bodyPr wrap="square" lIns="0" tIns="0" rIns="0" bIns="0" rtlCol="0" anchor="t"/>
          <a:lstStyle/>
          <a:p>
            <a:pPr indent="0" marL="0">
              <a:buNone/>
            </a:pPr>
            <a:r>
              <a:rPr lang="en-US" sz="1300" b="1" dirty="0">
                <a:solidFill>
                  <a:schemeClr val="accent1"/>
                </a:solidFill>
              </a:rPr>
              <a:t>Données  </a:t>
            </a:r>
            <a:pPr indent="0" marL="0">
              <a:buNone/>
            </a:pPr>
            <a:r>
              <a:rPr lang="en-US" sz="1300" dirty="0">
                <a:solidFill>
                  <a:schemeClr val="tx1"/>
                </a:solidFill>
              </a:rPr>
              <a:t>internes</a:t>
            </a:r>
            <a:endParaRPr lang="en-US" sz="1300" dirty="0"/>
          </a:p>
        </p:txBody>
      </p:sp>
      <p:sp>
        <p:nvSpPr>
          <p:cNvPr id="9" name="Text 7"/>
          <p:cNvSpPr txBox="1"/>
          <p:nvPr/>
        </p:nvSpPr>
        <p:spPr>
          <a:xfrm>
            <a:off x="8869451" y="1371600"/>
            <a:ext cx="2682164" cy="274320"/>
          </a:xfrm>
          <a:prstGeom prst="rect">
            <a:avLst/>
          </a:prstGeom>
          <a:noFill/>
          <a:ln/>
        </p:spPr>
        <p:txBody>
          <a:bodyPr wrap="square" lIns="0" tIns="0" rIns="0" bIns="0" rtlCol="0" anchor="t"/>
          <a:lstStyle/>
          <a:p>
            <a:pPr indent="0" marL="0">
              <a:buNone/>
            </a:pPr>
            <a:r>
              <a:rPr lang="en-US" sz="1300" b="1" dirty="0">
                <a:solidFill>
                  <a:schemeClr val="accent1"/>
                </a:solidFill>
              </a:rPr>
              <a:t>Durée  </a:t>
            </a:r>
            <a:pPr indent="0" marL="0">
              <a:buNone/>
            </a:pPr>
            <a:r>
              <a:rPr lang="en-US" sz="1300" dirty="0">
                <a:solidFill>
                  <a:schemeClr val="tx1"/>
                </a:solidFill>
              </a:rPr>
              <a:t>3 à 4 semaines</a:t>
            </a:r>
            <a:endParaRPr lang="en-US" sz="1300" dirty="0"/>
          </a:p>
        </p:txBody>
      </p:sp>
      <p:sp>
        <p:nvSpPr>
          <p:cNvPr id="10" name="couche0"/>
          <p:cNvSpPr/>
          <p:nvPr/>
        </p:nvSpPr>
        <p:spPr>
          <a:xfrm>
            <a:off x="548640" y="1874520"/>
            <a:ext cx="3515258" cy="1298448"/>
          </a:xfrm>
          <a:prstGeom prst="roundRect">
            <a:avLst>
              <a:gd name="adj" fmla="val 5634"/>
            </a:avLst>
          </a:prstGeom>
          <a:solidFill>
            <a:schemeClr val="bg2"/>
          </a:solidFill>
          <a:ln/>
        </p:spPr>
      </p:sp>
      <p:sp>
        <p:nvSpPr>
          <p:cNvPr id="11" name="Shape 9"/>
          <p:cNvSpPr/>
          <p:nvPr/>
        </p:nvSpPr>
        <p:spPr>
          <a:xfrm>
            <a:off x="731520" y="2075688"/>
            <a:ext cx="502920" cy="502920"/>
          </a:xfrm>
          <a:prstGeom prst="ellipse">
            <a:avLst/>
          </a:prstGeom>
          <a:solidFill>
            <a:schemeClr val="accent1"/>
          </a:solidFill>
          <a:ln/>
        </p:spPr>
      </p:sp>
      <p:sp>
        <p:nvSpPr>
          <p:cNvPr id="12" name="Text 10"/>
          <p:cNvSpPr txBox="1"/>
          <p:nvPr/>
        </p:nvSpPr>
        <p:spPr>
          <a:xfrm>
            <a:off x="731520" y="207568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13" name="Image 0" descr="preencoded.png">    </p:cNvPr>
          <p:cNvPicPr>
            <a:picLocks noChangeAspect="1"/>
          </p:cNvPicPr>
          <p:nvPr/>
        </p:nvPicPr>
        <p:blipFill>
          <a:blip r:embed="rId1"/>
          <a:stretch>
            <a:fillRect/>
          </a:stretch>
        </p:blipFill>
        <p:spPr>
          <a:xfrm>
            <a:off x="850392" y="2194560"/>
            <a:ext cx="265176" cy="265176"/>
          </a:xfrm>
          <a:prstGeom prst="rect">
            <a:avLst/>
          </a:prstGeom>
        </p:spPr>
      </p:pic>
      <p:sp>
        <p:nvSpPr>
          <p:cNvPr id="14" name="Text 11"/>
          <p:cNvSpPr txBox="1"/>
          <p:nvPr/>
        </p:nvSpPr>
        <p:spPr>
          <a:xfrm>
            <a:off x="1371600" y="2057400"/>
            <a:ext cx="2555138" cy="320040"/>
          </a:xfrm>
          <a:prstGeom prst="rect">
            <a:avLst/>
          </a:prstGeom>
          <a:noFill/>
          <a:ln/>
        </p:spPr>
        <p:txBody>
          <a:bodyPr wrap="square" lIns="0" tIns="0" rIns="0" bIns="0" rtlCol="0" anchor="t"/>
          <a:lstStyle/>
          <a:p>
            <a:pPr indent="0" marL="0">
              <a:buNone/>
            </a:pPr>
            <a:r>
              <a:rPr lang="en-US" sz="1600" b="1" dirty="0">
                <a:solidFill>
                  <a:schemeClr val="tx2"/>
                </a:solidFill>
              </a:rPr>
              <a:t>1 · Identité et accès</a:t>
            </a:r>
            <a:endParaRPr lang="en-US" sz="1600" dirty="0"/>
          </a:p>
        </p:txBody>
      </p:sp>
      <p:sp>
        <p:nvSpPr>
          <p:cNvPr id="15" name="Text 12"/>
          <p:cNvSpPr txBox="1"/>
          <p:nvPr/>
        </p:nvSpPr>
        <p:spPr>
          <a:xfrm>
            <a:off x="1371600" y="2404872"/>
            <a:ext cx="2555138" cy="731520"/>
          </a:xfrm>
          <a:prstGeom prst="rect">
            <a:avLst/>
          </a:prstGeom>
          <a:noFill/>
          <a:ln/>
        </p:spPr>
        <p:txBody>
          <a:bodyPr wrap="square" lIns="0" tIns="0" rIns="0" bIns="0" rtlCol="0" anchor="t"/>
          <a:lstStyle/>
          <a:p>
            <a:pPr indent="0" marL="0">
              <a:buNone/>
            </a:pPr>
            <a:r>
              <a:rPr lang="en-US" sz="1300" dirty="0">
                <a:solidFill>
                  <a:schemeClr val="tx1"/>
                </a:solidFill>
              </a:rPr>
              <a:t>4 groupes ; séparation des rôles : les admins de l'app ne touchent ni filtres, ni clés, ni journaux</a:t>
            </a:r>
            <a:endParaRPr lang="en-US" sz="1300" dirty="0"/>
          </a:p>
        </p:txBody>
      </p:sp>
      <p:sp>
        <p:nvSpPr>
          <p:cNvPr id="16" name="couche1"/>
          <p:cNvSpPr/>
          <p:nvPr/>
        </p:nvSpPr>
        <p:spPr>
          <a:xfrm>
            <a:off x="4338218" y="1874520"/>
            <a:ext cx="3515258" cy="1298448"/>
          </a:xfrm>
          <a:prstGeom prst="roundRect">
            <a:avLst>
              <a:gd name="adj" fmla="val 5634"/>
            </a:avLst>
          </a:prstGeom>
          <a:solidFill>
            <a:schemeClr val="bg2"/>
          </a:solidFill>
          <a:ln/>
        </p:spPr>
      </p:sp>
      <p:sp>
        <p:nvSpPr>
          <p:cNvPr id="17" name="Shape 14"/>
          <p:cNvSpPr/>
          <p:nvPr/>
        </p:nvSpPr>
        <p:spPr>
          <a:xfrm>
            <a:off x="4521098" y="2075688"/>
            <a:ext cx="502920" cy="502920"/>
          </a:xfrm>
          <a:prstGeom prst="ellipse">
            <a:avLst/>
          </a:prstGeom>
          <a:solidFill>
            <a:schemeClr val="accent1"/>
          </a:solidFill>
          <a:ln/>
        </p:spPr>
      </p:sp>
      <p:sp>
        <p:nvSpPr>
          <p:cNvPr id="18" name="Text 15"/>
          <p:cNvSpPr txBox="1"/>
          <p:nvPr/>
        </p:nvSpPr>
        <p:spPr>
          <a:xfrm>
            <a:off x="4521098" y="207568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19" name="Image 1" descr="preencoded.png">    </p:cNvPr>
          <p:cNvPicPr>
            <a:picLocks noChangeAspect="1"/>
          </p:cNvPicPr>
          <p:nvPr/>
        </p:nvPicPr>
        <p:blipFill>
          <a:blip r:embed="rId2"/>
          <a:stretch>
            <a:fillRect/>
          </a:stretch>
        </p:blipFill>
        <p:spPr>
          <a:xfrm>
            <a:off x="4639970" y="2194560"/>
            <a:ext cx="265176" cy="265176"/>
          </a:xfrm>
          <a:prstGeom prst="rect">
            <a:avLst/>
          </a:prstGeom>
        </p:spPr>
      </p:pic>
      <p:sp>
        <p:nvSpPr>
          <p:cNvPr id="20" name="Text 16"/>
          <p:cNvSpPr txBox="1"/>
          <p:nvPr/>
        </p:nvSpPr>
        <p:spPr>
          <a:xfrm>
            <a:off x="5161178" y="2057400"/>
            <a:ext cx="2555138" cy="320040"/>
          </a:xfrm>
          <a:prstGeom prst="rect">
            <a:avLst/>
          </a:prstGeom>
          <a:noFill/>
          <a:ln/>
        </p:spPr>
        <p:txBody>
          <a:bodyPr wrap="square" lIns="0" tIns="0" rIns="0" bIns="0" rtlCol="0" anchor="t"/>
          <a:lstStyle/>
          <a:p>
            <a:pPr indent="0" marL="0">
              <a:buNone/>
            </a:pPr>
            <a:r>
              <a:rPr lang="en-US" sz="1600" b="1" dirty="0">
                <a:solidFill>
                  <a:schemeClr val="tx2"/>
                </a:solidFill>
              </a:rPr>
              <a:t>2 · Données</a:t>
            </a:r>
            <a:endParaRPr lang="en-US" sz="1600" dirty="0"/>
          </a:p>
        </p:txBody>
      </p:sp>
      <p:sp>
        <p:nvSpPr>
          <p:cNvPr id="21" name="Text 17"/>
          <p:cNvSpPr txBox="1"/>
          <p:nvPr/>
        </p:nvSpPr>
        <p:spPr>
          <a:xfrm>
            <a:off x="5161178" y="2404872"/>
            <a:ext cx="2555138" cy="731520"/>
          </a:xfrm>
          <a:prstGeom prst="rect">
            <a:avLst/>
          </a:prstGeom>
          <a:noFill/>
          <a:ln/>
        </p:spPr>
        <p:txBody>
          <a:bodyPr wrap="square" lIns="0" tIns="0" rIns="0" bIns="0" rtlCol="0" anchor="t"/>
          <a:lstStyle/>
          <a:p>
            <a:pPr indent="0" marL="0">
              <a:buNone/>
            </a:pPr>
            <a:r>
              <a:rPr lang="en-US" sz="1300" dirty="0">
                <a:solidFill>
                  <a:schemeClr val="tx1"/>
                </a:solidFill>
              </a:rPr>
              <a:t>Secrets des connecteurs en coffre ; conversations conservées 30 jours au lieu de 60</a:t>
            </a:r>
            <a:endParaRPr lang="en-US" sz="1300" dirty="0"/>
          </a:p>
        </p:txBody>
      </p:sp>
      <p:sp>
        <p:nvSpPr>
          <p:cNvPr id="22" name="couche2"/>
          <p:cNvSpPr/>
          <p:nvPr/>
        </p:nvSpPr>
        <p:spPr>
          <a:xfrm>
            <a:off x="8127797" y="1874520"/>
            <a:ext cx="3515258" cy="1298448"/>
          </a:xfrm>
          <a:prstGeom prst="roundRect">
            <a:avLst>
              <a:gd name="adj" fmla="val 5634"/>
            </a:avLst>
          </a:prstGeom>
          <a:solidFill>
            <a:schemeClr val="bg2"/>
          </a:solidFill>
          <a:ln/>
        </p:spPr>
      </p:sp>
      <p:sp>
        <p:nvSpPr>
          <p:cNvPr id="23" name="Shape 19"/>
          <p:cNvSpPr/>
          <p:nvPr/>
        </p:nvSpPr>
        <p:spPr>
          <a:xfrm>
            <a:off x="8310677" y="2075688"/>
            <a:ext cx="502920" cy="502920"/>
          </a:xfrm>
          <a:prstGeom prst="ellipse">
            <a:avLst/>
          </a:prstGeom>
          <a:solidFill>
            <a:schemeClr val="accent1"/>
          </a:solidFill>
          <a:ln/>
        </p:spPr>
      </p:sp>
      <p:sp>
        <p:nvSpPr>
          <p:cNvPr id="24" name="Text 20"/>
          <p:cNvSpPr txBox="1"/>
          <p:nvPr/>
        </p:nvSpPr>
        <p:spPr>
          <a:xfrm>
            <a:off x="8310677" y="207568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25" name="Image 2" descr="preencoded.png">    </p:cNvPr>
          <p:cNvPicPr>
            <a:picLocks noChangeAspect="1"/>
          </p:cNvPicPr>
          <p:nvPr/>
        </p:nvPicPr>
        <p:blipFill>
          <a:blip r:embed="rId3"/>
          <a:stretch>
            <a:fillRect/>
          </a:stretch>
        </p:blipFill>
        <p:spPr>
          <a:xfrm>
            <a:off x="8429549" y="2194560"/>
            <a:ext cx="265176" cy="265176"/>
          </a:xfrm>
          <a:prstGeom prst="rect">
            <a:avLst/>
          </a:prstGeom>
        </p:spPr>
      </p:pic>
      <p:sp>
        <p:nvSpPr>
          <p:cNvPr id="26" name="Text 21"/>
          <p:cNvSpPr txBox="1"/>
          <p:nvPr/>
        </p:nvSpPr>
        <p:spPr>
          <a:xfrm>
            <a:off x="8950757" y="2057400"/>
            <a:ext cx="2555138" cy="320040"/>
          </a:xfrm>
          <a:prstGeom prst="rect">
            <a:avLst/>
          </a:prstGeom>
          <a:noFill/>
          <a:ln/>
        </p:spPr>
        <p:txBody>
          <a:bodyPr wrap="square" lIns="0" tIns="0" rIns="0" bIns="0" rtlCol="0" anchor="t"/>
          <a:lstStyle/>
          <a:p>
            <a:pPr indent="0" marL="0">
              <a:buNone/>
            </a:pPr>
            <a:r>
              <a:rPr lang="en-US" sz="1600" b="1" dirty="0">
                <a:solidFill>
                  <a:schemeClr val="tx2"/>
                </a:solidFill>
              </a:rPr>
              <a:t>3 · Connecteurs</a:t>
            </a:r>
            <a:endParaRPr lang="en-US" sz="1600" dirty="0"/>
          </a:p>
        </p:txBody>
      </p:sp>
      <p:sp>
        <p:nvSpPr>
          <p:cNvPr id="27" name="Text 22"/>
          <p:cNvSpPr txBox="1"/>
          <p:nvPr/>
        </p:nvSpPr>
        <p:spPr>
          <a:xfrm>
            <a:off x="8950757" y="2404872"/>
            <a:ext cx="2555138" cy="731520"/>
          </a:xfrm>
          <a:prstGeom prst="rect">
            <a:avLst/>
          </a:prstGeom>
          <a:noFill/>
          <a:ln/>
        </p:spPr>
        <p:txBody>
          <a:bodyPr wrap="square" lIns="0" tIns="0" rIns="0" bIns="0" rtlCol="0" anchor="t"/>
          <a:lstStyle/>
          <a:p>
            <a:pPr indent="0" marL="0">
              <a:buNone/>
            </a:pPr>
            <a:r>
              <a:rPr lang="en-US" sz="1300" dirty="0">
                <a:solidFill>
                  <a:schemeClr val="tx1"/>
                </a:solidFill>
              </a:rPr>
              <a:t>Modèle générique fédéré : droits natifs, aucune copie ; IP sortantes fixes</a:t>
            </a:r>
            <a:endParaRPr lang="en-US" sz="1300" dirty="0"/>
          </a:p>
        </p:txBody>
      </p:sp>
      <p:sp>
        <p:nvSpPr>
          <p:cNvPr id="28" name="couche3"/>
          <p:cNvSpPr/>
          <p:nvPr/>
        </p:nvSpPr>
        <p:spPr>
          <a:xfrm>
            <a:off x="548640" y="3337560"/>
            <a:ext cx="3515258" cy="1298448"/>
          </a:xfrm>
          <a:prstGeom prst="roundRect">
            <a:avLst>
              <a:gd name="adj" fmla="val 5634"/>
            </a:avLst>
          </a:prstGeom>
          <a:solidFill>
            <a:schemeClr val="bg2"/>
          </a:solidFill>
          <a:ln/>
        </p:spPr>
      </p:sp>
      <p:sp>
        <p:nvSpPr>
          <p:cNvPr id="29" name="Shape 24"/>
          <p:cNvSpPr/>
          <p:nvPr/>
        </p:nvSpPr>
        <p:spPr>
          <a:xfrm>
            <a:off x="731520" y="3538728"/>
            <a:ext cx="502920" cy="502920"/>
          </a:xfrm>
          <a:prstGeom prst="ellipse">
            <a:avLst/>
          </a:prstGeom>
          <a:solidFill>
            <a:schemeClr val="accent1"/>
          </a:solidFill>
          <a:ln/>
        </p:spPr>
      </p:sp>
      <p:sp>
        <p:nvSpPr>
          <p:cNvPr id="30" name="Text 25"/>
          <p:cNvSpPr txBox="1"/>
          <p:nvPr/>
        </p:nvSpPr>
        <p:spPr>
          <a:xfrm>
            <a:off x="731520" y="353872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31" name="Image 3" descr="preencoded.png">    </p:cNvPr>
          <p:cNvPicPr>
            <a:picLocks noChangeAspect="1"/>
          </p:cNvPicPr>
          <p:nvPr/>
        </p:nvPicPr>
        <p:blipFill>
          <a:blip r:embed="rId4"/>
          <a:stretch>
            <a:fillRect/>
          </a:stretch>
        </p:blipFill>
        <p:spPr>
          <a:xfrm>
            <a:off x="850392" y="3657600"/>
            <a:ext cx="265176" cy="265176"/>
          </a:xfrm>
          <a:prstGeom prst="rect">
            <a:avLst/>
          </a:prstGeom>
        </p:spPr>
      </p:pic>
      <p:sp>
        <p:nvSpPr>
          <p:cNvPr id="32" name="Text 26"/>
          <p:cNvSpPr txBox="1"/>
          <p:nvPr/>
        </p:nvSpPr>
        <p:spPr>
          <a:xfrm>
            <a:off x="1371600" y="3520440"/>
            <a:ext cx="2555138" cy="320040"/>
          </a:xfrm>
          <a:prstGeom prst="rect">
            <a:avLst/>
          </a:prstGeom>
          <a:noFill/>
          <a:ln/>
        </p:spPr>
        <p:txBody>
          <a:bodyPr wrap="square" lIns="0" tIns="0" rIns="0" bIns="0" rtlCol="0" anchor="t"/>
          <a:lstStyle/>
          <a:p>
            <a:pPr indent="0" marL="0">
              <a:buNone/>
            </a:pPr>
            <a:r>
              <a:rPr lang="en-US" sz="1600" b="1" dirty="0">
                <a:solidFill>
                  <a:schemeClr val="tx2"/>
                </a:solidFill>
              </a:rPr>
              <a:t>4 · Filtrage IA</a:t>
            </a:r>
            <a:endParaRPr lang="en-US" sz="1600" dirty="0"/>
          </a:p>
        </p:txBody>
      </p:sp>
      <p:sp>
        <p:nvSpPr>
          <p:cNvPr id="33" name="Text 27"/>
          <p:cNvSpPr txBox="1"/>
          <p:nvPr/>
        </p:nvSpPr>
        <p:spPr>
          <a:xfrm>
            <a:off x="1371600" y="3867912"/>
            <a:ext cx="2555138" cy="731520"/>
          </a:xfrm>
          <a:prstGeom prst="rect">
            <a:avLst/>
          </a:prstGeom>
          <a:noFill/>
          <a:ln/>
        </p:spPr>
        <p:txBody>
          <a:bodyPr wrap="square" lIns="0" tIns="0" rIns="0" bIns="0" rtlCol="0" anchor="t"/>
          <a:lstStyle/>
          <a:p>
            <a:pPr indent="0" marL="0">
              <a:buNone/>
            </a:pPr>
            <a:r>
              <a:rPr lang="en-US" sz="1300" dirty="0">
                <a:solidFill>
                  <a:schemeClr val="tx1"/>
                </a:solidFill>
              </a:rPr>
              <a:t>Model Armor entrée et sortie, FAIL_CLOSED, détecteurs France (NIR, IBAN…), plancher</a:t>
            </a:r>
            <a:endParaRPr lang="en-US" sz="1300" dirty="0"/>
          </a:p>
        </p:txBody>
      </p:sp>
      <p:sp>
        <p:nvSpPr>
          <p:cNvPr id="34" name="couche4"/>
          <p:cNvSpPr/>
          <p:nvPr/>
        </p:nvSpPr>
        <p:spPr>
          <a:xfrm>
            <a:off x="4338218" y="3337560"/>
            <a:ext cx="3515258" cy="1298448"/>
          </a:xfrm>
          <a:prstGeom prst="roundRect">
            <a:avLst>
              <a:gd name="adj" fmla="val 5634"/>
            </a:avLst>
          </a:prstGeom>
          <a:solidFill>
            <a:schemeClr val="bg2"/>
          </a:solidFill>
          <a:ln/>
        </p:spPr>
      </p:sp>
      <p:sp>
        <p:nvSpPr>
          <p:cNvPr id="35" name="Shape 29"/>
          <p:cNvSpPr/>
          <p:nvPr/>
        </p:nvSpPr>
        <p:spPr>
          <a:xfrm>
            <a:off x="4521098" y="3538728"/>
            <a:ext cx="502920" cy="502920"/>
          </a:xfrm>
          <a:prstGeom prst="ellipse">
            <a:avLst/>
          </a:prstGeom>
          <a:solidFill>
            <a:schemeClr val="accent1"/>
          </a:solidFill>
          <a:ln/>
        </p:spPr>
      </p:sp>
      <p:sp>
        <p:nvSpPr>
          <p:cNvPr id="36" name="Text 30"/>
          <p:cNvSpPr txBox="1"/>
          <p:nvPr/>
        </p:nvSpPr>
        <p:spPr>
          <a:xfrm>
            <a:off x="4521098" y="353872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37" name="Image 4" descr="preencoded.png">    </p:cNvPr>
          <p:cNvPicPr>
            <a:picLocks noChangeAspect="1"/>
          </p:cNvPicPr>
          <p:nvPr/>
        </p:nvPicPr>
        <p:blipFill>
          <a:blip r:embed="rId5"/>
          <a:stretch>
            <a:fillRect/>
          </a:stretch>
        </p:blipFill>
        <p:spPr>
          <a:xfrm>
            <a:off x="4639970" y="3657600"/>
            <a:ext cx="265176" cy="265176"/>
          </a:xfrm>
          <a:prstGeom prst="rect">
            <a:avLst/>
          </a:prstGeom>
        </p:spPr>
      </p:pic>
      <p:sp>
        <p:nvSpPr>
          <p:cNvPr id="38" name="Text 31"/>
          <p:cNvSpPr txBox="1"/>
          <p:nvPr/>
        </p:nvSpPr>
        <p:spPr>
          <a:xfrm>
            <a:off x="5161178" y="3520440"/>
            <a:ext cx="2555138" cy="320040"/>
          </a:xfrm>
          <a:prstGeom prst="rect">
            <a:avLst/>
          </a:prstGeom>
          <a:noFill/>
          <a:ln/>
        </p:spPr>
        <p:txBody>
          <a:bodyPr wrap="square" lIns="0" tIns="0" rIns="0" bIns="0" rtlCol="0" anchor="t"/>
          <a:lstStyle/>
          <a:p>
            <a:pPr indent="0" marL="0">
              <a:buNone/>
            </a:pPr>
            <a:r>
              <a:rPr lang="en-US" sz="1600" b="1" dirty="0">
                <a:solidFill>
                  <a:schemeClr val="tx2"/>
                </a:solidFill>
              </a:rPr>
              <a:t>5 · Exposition</a:t>
            </a:r>
            <a:endParaRPr lang="en-US" sz="1600" dirty="0"/>
          </a:p>
        </p:txBody>
      </p:sp>
      <p:sp>
        <p:nvSpPr>
          <p:cNvPr id="39" name="Text 32"/>
          <p:cNvSpPr txBox="1"/>
          <p:nvPr/>
        </p:nvSpPr>
        <p:spPr>
          <a:xfrm>
            <a:off x="5161178" y="3867912"/>
            <a:ext cx="2555138" cy="731520"/>
          </a:xfrm>
          <a:prstGeom prst="rect">
            <a:avLst/>
          </a:prstGeom>
          <a:noFill/>
          <a:ln/>
        </p:spPr>
        <p:txBody>
          <a:bodyPr wrap="square" lIns="0" tIns="0" rIns="0" bIns="0" rtlCol="0" anchor="t"/>
          <a:lstStyle/>
          <a:p>
            <a:pPr indent="0" marL="0">
              <a:buNone/>
            </a:pPr>
            <a:r>
              <a:rPr lang="en-US" sz="1300" dirty="0">
                <a:solidFill>
                  <a:schemeClr val="tx1"/>
                </a:solidFill>
              </a:rPr>
              <a:t>UE, recherche web coupée, partages d'agents et de conversations fermés</a:t>
            </a:r>
            <a:endParaRPr lang="en-US" sz="1300" dirty="0"/>
          </a:p>
        </p:txBody>
      </p:sp>
      <p:sp>
        <p:nvSpPr>
          <p:cNvPr id="40" name="couche5"/>
          <p:cNvSpPr/>
          <p:nvPr/>
        </p:nvSpPr>
        <p:spPr>
          <a:xfrm>
            <a:off x="8127797" y="3337560"/>
            <a:ext cx="3515258" cy="1298448"/>
          </a:xfrm>
          <a:prstGeom prst="roundRect">
            <a:avLst>
              <a:gd name="adj" fmla="val 5634"/>
            </a:avLst>
          </a:prstGeom>
          <a:solidFill>
            <a:schemeClr val="bg2"/>
          </a:solidFill>
          <a:ln/>
        </p:spPr>
      </p:sp>
      <p:sp>
        <p:nvSpPr>
          <p:cNvPr id="41" name="Shape 34"/>
          <p:cNvSpPr/>
          <p:nvPr/>
        </p:nvSpPr>
        <p:spPr>
          <a:xfrm>
            <a:off x="8310677" y="3538728"/>
            <a:ext cx="502920" cy="502920"/>
          </a:xfrm>
          <a:prstGeom prst="ellipse">
            <a:avLst/>
          </a:prstGeom>
          <a:solidFill>
            <a:schemeClr val="accent1"/>
          </a:solidFill>
          <a:ln/>
        </p:spPr>
      </p:sp>
      <p:sp>
        <p:nvSpPr>
          <p:cNvPr id="42" name="Text 35"/>
          <p:cNvSpPr txBox="1"/>
          <p:nvPr/>
        </p:nvSpPr>
        <p:spPr>
          <a:xfrm>
            <a:off x="8310677" y="3538728"/>
            <a:ext cx="502920" cy="502920"/>
          </a:xfrm>
          <a:prstGeom prst="rect">
            <a:avLst/>
          </a:prstGeom>
          <a:noFill/>
          <a:ln/>
        </p:spPr>
        <p:txBody>
          <a:bodyPr wrap="square" lIns="0" tIns="0" rIns="0" bIns="0" rtlCol="0" anchor="ctr"/>
          <a:lstStyle/>
          <a:p>
            <a:pPr algn="ctr" indent="0" marL="0">
              <a:buNone/>
            </a:pPr>
            <a:endParaRPr lang="en-US" sz="1800" dirty="0"/>
          </a:p>
        </p:txBody>
      </p:sp>
      <p:pic>
        <p:nvPicPr>
          <p:cNvPr id="43" name="Image 5" descr="preencoded.png">    </p:cNvPr>
          <p:cNvPicPr>
            <a:picLocks noChangeAspect="1"/>
          </p:cNvPicPr>
          <p:nvPr/>
        </p:nvPicPr>
        <p:blipFill>
          <a:blip r:embed="rId6"/>
          <a:stretch>
            <a:fillRect/>
          </a:stretch>
        </p:blipFill>
        <p:spPr>
          <a:xfrm>
            <a:off x="8429549" y="3657600"/>
            <a:ext cx="265176" cy="265176"/>
          </a:xfrm>
          <a:prstGeom prst="rect">
            <a:avLst/>
          </a:prstGeom>
        </p:spPr>
      </p:pic>
      <p:sp>
        <p:nvSpPr>
          <p:cNvPr id="44" name="Text 36"/>
          <p:cNvSpPr txBox="1"/>
          <p:nvPr/>
        </p:nvSpPr>
        <p:spPr>
          <a:xfrm>
            <a:off x="8950757" y="3520440"/>
            <a:ext cx="2555138" cy="320040"/>
          </a:xfrm>
          <a:prstGeom prst="rect">
            <a:avLst/>
          </a:prstGeom>
          <a:noFill/>
          <a:ln/>
        </p:spPr>
        <p:txBody>
          <a:bodyPr wrap="square" lIns="0" tIns="0" rIns="0" bIns="0" rtlCol="0" anchor="t"/>
          <a:lstStyle/>
          <a:p>
            <a:pPr indent="0" marL="0">
              <a:buNone/>
            </a:pPr>
            <a:r>
              <a:rPr lang="en-US" sz="1600" b="1" dirty="0">
                <a:solidFill>
                  <a:schemeClr val="tx2"/>
                </a:solidFill>
              </a:rPr>
              <a:t>6 · Détection</a:t>
            </a:r>
            <a:endParaRPr lang="en-US" sz="1600" dirty="0"/>
          </a:p>
        </p:txBody>
      </p:sp>
      <p:sp>
        <p:nvSpPr>
          <p:cNvPr id="45" name="Text 37"/>
          <p:cNvSpPr txBox="1"/>
          <p:nvPr/>
        </p:nvSpPr>
        <p:spPr>
          <a:xfrm>
            <a:off x="8950757" y="3867912"/>
            <a:ext cx="2555138" cy="731520"/>
          </a:xfrm>
          <a:prstGeom prst="rect">
            <a:avLst/>
          </a:prstGeom>
          <a:noFill/>
          <a:ln/>
        </p:spPr>
        <p:txBody>
          <a:bodyPr wrap="square" lIns="0" tIns="0" rIns="0" bIns="0" rtlCol="0" anchor="t"/>
          <a:lstStyle/>
          <a:p>
            <a:pPr indent="0" marL="0">
              <a:buNone/>
            </a:pPr>
            <a:r>
              <a:rPr lang="en-US" sz="1300" dirty="0">
                <a:solidFill>
                  <a:schemeClr val="tx1"/>
                </a:solidFill>
              </a:rPr>
              <a:t>Journaux dédiés en UE lisibles par la sécurité seule ; alertes garde-fou et pic de blocages</a:t>
            </a:r>
            <a:endParaRPr lang="en-US" sz="1300" dirty="0"/>
          </a:p>
        </p:txBody>
      </p:sp>
      <p:sp>
        <p:nvSpPr>
          <p:cNvPr id="46" name="Shape 38"/>
          <p:cNvSpPr/>
          <p:nvPr/>
        </p:nvSpPr>
        <p:spPr>
          <a:xfrm>
            <a:off x="548640" y="4892040"/>
            <a:ext cx="11094415" cy="1316736"/>
          </a:xfrm>
          <a:prstGeom prst="roundRect">
            <a:avLst>
              <a:gd name="adj" fmla="val 4167"/>
            </a:avLst>
          </a:prstGeom>
          <a:solidFill>
            <a:srgbClr val="E8F3EC"/>
          </a:solidFill>
          <a:ln w="12700">
            <a:solidFill>
              <a:schemeClr val="accent5"/>
            </a:solidFill>
            <a:prstDash val="solid"/>
          </a:ln>
        </p:spPr>
      </p:sp>
      <p:sp>
        <p:nvSpPr>
          <p:cNvPr id="47" name="Text 39"/>
          <p:cNvSpPr txBox="1"/>
          <p:nvPr/>
        </p:nvSpPr>
        <p:spPr>
          <a:xfrm>
            <a:off x="731520" y="4983480"/>
            <a:ext cx="10728655" cy="274320"/>
          </a:xfrm>
          <a:prstGeom prst="rect">
            <a:avLst/>
          </a:prstGeom>
          <a:noFill/>
          <a:ln/>
        </p:spPr>
        <p:txBody>
          <a:bodyPr wrap="square" lIns="0" tIns="0" rIns="0" bIns="0" rtlCol="0" anchor="t"/>
          <a:lstStyle/>
          <a:p>
            <a:pPr indent="0" marL="0">
              <a:buNone/>
            </a:pPr>
            <a:r>
              <a:rPr lang="en-US" sz="1300" b="1" dirty="0">
                <a:solidFill>
                  <a:schemeClr val="accent5"/>
                </a:solidFill>
              </a:rPr>
              <a:t>Critères de passage au niveau suivant</a:t>
            </a:r>
            <a:endParaRPr lang="en-US" sz="1300" dirty="0"/>
          </a:p>
        </p:txBody>
      </p:sp>
      <p:sp>
        <p:nvSpPr>
          <p:cNvPr id="48" name="Shape 40"/>
          <p:cNvSpPr/>
          <p:nvPr/>
        </p:nvSpPr>
        <p:spPr>
          <a:xfrm>
            <a:off x="749808" y="5349240"/>
            <a:ext cx="146304" cy="146304"/>
          </a:xfrm>
          <a:prstGeom prst="rect">
            <a:avLst/>
          </a:prstGeom>
          <a:solidFill>
            <a:schemeClr val="bg1"/>
          </a:solidFill>
          <a:ln w="12700">
            <a:solidFill>
              <a:schemeClr val="accent5"/>
            </a:solidFill>
            <a:prstDash val="solid"/>
          </a:ln>
        </p:spPr>
      </p:sp>
      <p:sp>
        <p:nvSpPr>
          <p:cNvPr id="49" name="Text 41"/>
          <p:cNvSpPr txBox="1"/>
          <p:nvPr/>
        </p:nvSpPr>
        <p:spPr>
          <a:xfrm>
            <a:off x="1005840" y="5294376"/>
            <a:ext cx="10454335" cy="274320"/>
          </a:xfrm>
          <a:prstGeom prst="rect">
            <a:avLst/>
          </a:prstGeom>
          <a:noFill/>
          <a:ln/>
        </p:spPr>
        <p:txBody>
          <a:bodyPr wrap="square" lIns="0" tIns="0" rIns="0" bIns="0" rtlCol="0" anchor="ctr"/>
          <a:lstStyle/>
          <a:p>
            <a:pPr indent="0" marL="0">
              <a:buNone/>
            </a:pPr>
            <a:r>
              <a:rPr lang="en-US" sz="1300" dirty="0">
                <a:solidFill>
                  <a:schemeClr val="tx1"/>
                </a:solidFill>
              </a:rPr>
              <a:t>Recette de sécurité passée (13 tests) et points « à valider » levés</a:t>
            </a:r>
            <a:endParaRPr lang="en-US" sz="1300" dirty="0"/>
          </a:p>
        </p:txBody>
      </p:sp>
      <p:sp>
        <p:nvSpPr>
          <p:cNvPr id="50" name="Shape 42"/>
          <p:cNvSpPr/>
          <p:nvPr/>
        </p:nvSpPr>
        <p:spPr>
          <a:xfrm>
            <a:off x="749808" y="5660136"/>
            <a:ext cx="146304" cy="146304"/>
          </a:xfrm>
          <a:prstGeom prst="rect">
            <a:avLst/>
          </a:prstGeom>
          <a:solidFill>
            <a:schemeClr val="bg1"/>
          </a:solidFill>
          <a:ln w="12700">
            <a:solidFill>
              <a:schemeClr val="accent5"/>
            </a:solidFill>
            <a:prstDash val="solid"/>
          </a:ln>
        </p:spPr>
      </p:sp>
      <p:sp>
        <p:nvSpPr>
          <p:cNvPr id="51" name="Text 43"/>
          <p:cNvSpPr txBox="1"/>
          <p:nvPr/>
        </p:nvSpPr>
        <p:spPr>
          <a:xfrm>
            <a:off x="1005840" y="5605272"/>
            <a:ext cx="10454335" cy="274320"/>
          </a:xfrm>
          <a:prstGeom prst="rect">
            <a:avLst/>
          </a:prstGeom>
          <a:noFill/>
          <a:ln/>
        </p:spPr>
        <p:txBody>
          <a:bodyPr wrap="square" lIns="0" tIns="0" rIns="0" bIns="0" rtlCol="0" anchor="ctr"/>
          <a:lstStyle/>
          <a:p>
            <a:pPr indent="0" marL="0">
              <a:buNone/>
            </a:pPr>
            <a:r>
              <a:rPr lang="en-US" sz="1300" dirty="0">
                <a:solidFill>
                  <a:schemeClr val="tx1"/>
                </a:solidFill>
              </a:rPr>
              <a:t>DPO : conservation et journalisation validées ; pilote informé</a:t>
            </a:r>
            <a:endParaRPr lang="en-US" sz="1300" dirty="0"/>
          </a:p>
        </p:txBody>
      </p:sp>
      <p:sp>
        <p:nvSpPr>
          <p:cNvPr id="52" name="Shape 44"/>
          <p:cNvSpPr/>
          <p:nvPr/>
        </p:nvSpPr>
        <p:spPr>
          <a:xfrm>
            <a:off x="749808" y="5971032"/>
            <a:ext cx="146304" cy="146304"/>
          </a:xfrm>
          <a:prstGeom prst="rect">
            <a:avLst/>
          </a:prstGeom>
          <a:solidFill>
            <a:schemeClr val="bg1"/>
          </a:solidFill>
          <a:ln w="12700">
            <a:solidFill>
              <a:schemeClr val="accent5"/>
            </a:solidFill>
            <a:prstDash val="solid"/>
          </a:ln>
        </p:spPr>
      </p:sp>
      <p:sp>
        <p:nvSpPr>
          <p:cNvPr id="53" name="Text 45"/>
          <p:cNvSpPr txBox="1"/>
          <p:nvPr/>
        </p:nvSpPr>
        <p:spPr>
          <a:xfrm>
            <a:off x="1005840" y="5916168"/>
            <a:ext cx="10454335" cy="274320"/>
          </a:xfrm>
          <a:prstGeom prst="rect">
            <a:avLst/>
          </a:prstGeom>
          <a:noFill/>
          <a:ln/>
        </p:spPr>
        <p:txBody>
          <a:bodyPr wrap="square" lIns="0" tIns="0" rIns="0" bIns="0" rtlCol="0" anchor="ctr"/>
          <a:lstStyle/>
          <a:p>
            <a:pPr indent="0" marL="0">
              <a:buNone/>
            </a:pPr>
            <a:r>
              <a:rPr lang="en-US" sz="1300" dirty="0">
                <a:solidFill>
                  <a:schemeClr val="tx1"/>
                </a:solidFill>
              </a:rPr>
              <a:t>Valeur métier confirmée par le pilote</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2 · PRODUCTION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Maîtrise du chiffrement, preuves et exploitation</a:t>
            </a:r>
            <a:endParaRPr lang="en-US" sz="3000" dirty="0"/>
          </a:p>
        </p:txBody>
      </p:sp>
      <p:sp>
        <p:nvSpPr>
          <p:cNvPr id="4" name="Shape 2"/>
          <p:cNvSpPr/>
          <p:nvPr/>
        </p:nvSpPr>
        <p:spPr>
          <a:xfrm>
            <a:off x="10957255" y="411480"/>
            <a:ext cx="685800" cy="685800"/>
          </a:xfrm>
          <a:prstGeom prst="ellipse">
            <a:avLst/>
          </a:prstGeom>
          <a:solidFill>
            <a:schemeClr val="accent2"/>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N2</a:t>
            </a:r>
            <a:endParaRPr lang="en-US" sz="2000" dirty="0"/>
          </a:p>
        </p:txBody>
      </p:sp>
      <p:sp>
        <p:nvSpPr>
          <p:cNvPr id="6" name="Text 4"/>
          <p:cNvSpPr txBox="1"/>
          <p:nvPr/>
        </p:nvSpPr>
        <p:spPr>
          <a:xfrm>
            <a:off x="548640" y="1371600"/>
            <a:ext cx="2682164" cy="274320"/>
          </a:xfrm>
          <a:prstGeom prst="rect">
            <a:avLst/>
          </a:prstGeom>
          <a:noFill/>
          <a:ln/>
        </p:spPr>
        <p:txBody>
          <a:bodyPr wrap="square" lIns="0" tIns="0" rIns="0" bIns="0" rtlCol="0" anchor="t"/>
          <a:lstStyle/>
          <a:p>
            <a:pPr indent="0" marL="0">
              <a:buNone/>
            </a:pPr>
            <a:r>
              <a:rPr lang="en-US" sz="1300" b="1" dirty="0">
                <a:solidFill>
                  <a:schemeClr val="accent2"/>
                </a:solidFill>
              </a:rPr>
              <a:t>Où  </a:t>
            </a:r>
            <a:pPr indent="0" marL="0">
              <a:buNone/>
            </a:pPr>
            <a:r>
              <a:rPr lang="en-US" sz="1300" dirty="0">
                <a:solidFill>
                  <a:schemeClr val="tx1"/>
                </a:solidFill>
              </a:rPr>
              <a:t>Terraform + CI/CD</a:t>
            </a:r>
            <a:endParaRPr lang="en-US" sz="1300" dirty="0"/>
          </a:p>
        </p:txBody>
      </p:sp>
      <p:sp>
        <p:nvSpPr>
          <p:cNvPr id="7" name="Text 5"/>
          <p:cNvSpPr txBox="1"/>
          <p:nvPr/>
        </p:nvSpPr>
        <p:spPr>
          <a:xfrm>
            <a:off x="3322244" y="1371600"/>
            <a:ext cx="2682164" cy="274320"/>
          </a:xfrm>
          <a:prstGeom prst="rect">
            <a:avLst/>
          </a:prstGeom>
          <a:noFill/>
          <a:ln/>
        </p:spPr>
        <p:txBody>
          <a:bodyPr wrap="square" lIns="0" tIns="0" rIns="0" bIns="0" rtlCol="0" anchor="t"/>
          <a:lstStyle/>
          <a:p>
            <a:pPr indent="0" marL="0">
              <a:buNone/>
            </a:pPr>
            <a:r>
              <a:rPr lang="en-US" sz="1300" b="1" dirty="0">
                <a:solidFill>
                  <a:schemeClr val="accent2"/>
                </a:solidFill>
              </a:rPr>
              <a:t>Qui  </a:t>
            </a:r>
            <a:pPr indent="0" marL="0">
              <a:buNone/>
            </a:pPr>
            <a:r>
              <a:rPr lang="en-US" sz="1300" dirty="0">
                <a:solidFill>
                  <a:schemeClr val="tx1"/>
                </a:solidFill>
              </a:rPr>
              <a:t>ouverture par groupes</a:t>
            </a:r>
            <a:endParaRPr lang="en-US" sz="1300" dirty="0"/>
          </a:p>
        </p:txBody>
      </p:sp>
      <p:sp>
        <p:nvSpPr>
          <p:cNvPr id="8" name="Text 6"/>
          <p:cNvSpPr txBox="1"/>
          <p:nvPr/>
        </p:nvSpPr>
        <p:spPr>
          <a:xfrm>
            <a:off x="6095848" y="1371600"/>
            <a:ext cx="2682164" cy="274320"/>
          </a:xfrm>
          <a:prstGeom prst="rect">
            <a:avLst/>
          </a:prstGeom>
          <a:noFill/>
          <a:ln/>
        </p:spPr>
        <p:txBody>
          <a:bodyPr wrap="square" lIns="0" tIns="0" rIns="0" bIns="0" rtlCol="0" anchor="t"/>
          <a:lstStyle/>
          <a:p>
            <a:pPr indent="0" marL="0">
              <a:buNone/>
            </a:pPr>
            <a:r>
              <a:rPr lang="en-US" sz="1300" b="1" dirty="0">
                <a:solidFill>
                  <a:schemeClr val="accent2"/>
                </a:solidFill>
              </a:rPr>
              <a:t>Données  </a:t>
            </a:r>
            <a:pPr indent="0" marL="0">
              <a:buNone/>
            </a:pPr>
            <a:r>
              <a:rPr lang="en-US" sz="1300" dirty="0">
                <a:solidFill>
                  <a:schemeClr val="tx1"/>
                </a:solidFill>
              </a:rPr>
              <a:t>internes</a:t>
            </a:r>
            <a:endParaRPr lang="en-US" sz="1300" dirty="0"/>
          </a:p>
        </p:txBody>
      </p:sp>
      <p:sp>
        <p:nvSpPr>
          <p:cNvPr id="9" name="Text 7"/>
          <p:cNvSpPr txBox="1"/>
          <p:nvPr/>
        </p:nvSpPr>
        <p:spPr>
          <a:xfrm>
            <a:off x="8869451" y="1371600"/>
            <a:ext cx="2682164" cy="274320"/>
          </a:xfrm>
          <a:prstGeom prst="rect">
            <a:avLst/>
          </a:prstGeom>
          <a:noFill/>
          <a:ln/>
        </p:spPr>
        <p:txBody>
          <a:bodyPr wrap="square" lIns="0" tIns="0" rIns="0" bIns="0" rtlCol="0" anchor="t"/>
          <a:lstStyle/>
          <a:p>
            <a:pPr indent="0" marL="0">
              <a:buNone/>
            </a:pPr>
            <a:r>
              <a:rPr lang="en-US" sz="1300" b="1" dirty="0">
                <a:solidFill>
                  <a:schemeClr val="accent2"/>
                </a:solidFill>
              </a:rPr>
              <a:t>Durée  </a:t>
            </a:r>
            <a:pPr indent="0" marL="0">
              <a:buNone/>
            </a:pPr>
            <a:r>
              <a:rPr lang="en-US" sz="1300" dirty="0">
                <a:solidFill>
                  <a:schemeClr val="tx1"/>
                </a:solidFill>
              </a:rPr>
              <a:t>4 à 6 semaines</a:t>
            </a:r>
            <a:endParaRPr lang="en-US" sz="13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7955280" cy="914400"/>
        </p:xfrm>
        <a:graphic>
          <a:graphicData uri="http://schemas.openxmlformats.org/drawingml/2006/table">
            <a:tbl>
              <a:tblPr/>
              <a:tblGrid>
                <a:gridCol w="3566160"/>
                <a:gridCol w="4389120"/>
              </a:tblGrid>
              <a:tr h="0">
                <a:tc>
                  <a:txBody>
                    <a:bodyPr/>
                    <a:lstStyle/>
                    <a:p>
                      <a:pPr indent="0" marL="0">
                        <a:buNone/>
                      </a:pPr>
                      <a:r>
                        <a:rPr lang="en-US" sz="1300" b="1" dirty="0">
                          <a:solidFill>
                            <a:schemeClr val="bg1"/>
                          </a:solidFill>
                        </a:rPr>
                        <a:t>Mesure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Pourquoi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CMEK : clé Acme (KMS, Europe)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Clé désactivée = données illisibles en 15 min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Journaux de sécurité verrouillés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Rétention et preuves non modifiables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Politiques d'organisation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UE et CMEK imposés à tout nouveau projet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Chaîne CI/CD Terraform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Plus aucune modification manuelle en production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Access Transparency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Accès éventuels du personnel Google journalisés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Exploitation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Revues d'accès, rotation des secrets, red team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1" name="Shape 8"/>
          <p:cNvSpPr/>
          <p:nvPr/>
        </p:nvSpPr>
        <p:spPr>
          <a:xfrm>
            <a:off x="8778240" y="1874520"/>
            <a:ext cx="2864815" cy="2743200"/>
          </a:xfrm>
          <a:prstGeom prst="roundRect">
            <a:avLst>
              <a:gd name="adj" fmla="val 2667"/>
            </a:avLst>
          </a:prstGeom>
          <a:solidFill>
            <a:schemeClr val="bg2"/>
          </a:solidFill>
          <a:ln/>
        </p:spPr>
      </p:sp>
      <p:sp>
        <p:nvSpPr>
          <p:cNvPr id="12" name="Text 9"/>
          <p:cNvSpPr txBox="1"/>
          <p:nvPr/>
        </p:nvSpPr>
        <p:spPr>
          <a:xfrm>
            <a:off x="9006840" y="2011680"/>
            <a:ext cx="2407615" cy="2468880"/>
          </a:xfrm>
          <a:prstGeom prst="rect">
            <a:avLst/>
          </a:prstGeom>
          <a:noFill/>
          <a:ln/>
        </p:spPr>
        <p:txBody>
          <a:bodyPr wrap="square" lIns="0" tIns="0" rIns="0" bIns="0" rtlCol="0" anchor="ctr"/>
          <a:lstStyle/>
          <a:p>
            <a:pPr indent="0" marL="0">
              <a:buNone/>
            </a:pPr>
            <a:r>
              <a:rPr lang="en-US" sz="1500" dirty="0">
                <a:solidFill>
                  <a:schemeClr val="tx2"/>
                </a:solidFill>
              </a:rPr>
              <a:t>Pourquoi CMEK maintenant ? La clé doit être enregistrée avant la création de l'app qu'elle protège, et elle engage l'exploitation : rotation, révocation, astreinte.</a:t>
            </a:r>
            <a:endParaRPr lang="en-US" sz="1500" dirty="0"/>
          </a:p>
        </p:txBody>
      </p:sp>
      <p:sp>
        <p:nvSpPr>
          <p:cNvPr id="13" name="Shape 10"/>
          <p:cNvSpPr/>
          <p:nvPr/>
        </p:nvSpPr>
        <p:spPr>
          <a:xfrm>
            <a:off x="548640" y="4892040"/>
            <a:ext cx="11094415" cy="1316736"/>
          </a:xfrm>
          <a:prstGeom prst="roundRect">
            <a:avLst>
              <a:gd name="adj" fmla="val 4167"/>
            </a:avLst>
          </a:prstGeom>
          <a:solidFill>
            <a:srgbClr val="E8F3EC"/>
          </a:solidFill>
          <a:ln w="12700">
            <a:solidFill>
              <a:schemeClr val="accent5"/>
            </a:solidFill>
            <a:prstDash val="solid"/>
          </a:ln>
        </p:spPr>
      </p:sp>
      <p:sp>
        <p:nvSpPr>
          <p:cNvPr id="14" name="Text 11"/>
          <p:cNvSpPr txBox="1"/>
          <p:nvPr/>
        </p:nvSpPr>
        <p:spPr>
          <a:xfrm>
            <a:off x="731520" y="4983480"/>
            <a:ext cx="10728655" cy="274320"/>
          </a:xfrm>
          <a:prstGeom prst="rect">
            <a:avLst/>
          </a:prstGeom>
          <a:noFill/>
          <a:ln/>
        </p:spPr>
        <p:txBody>
          <a:bodyPr wrap="square" lIns="0" tIns="0" rIns="0" bIns="0" rtlCol="0" anchor="t"/>
          <a:lstStyle/>
          <a:p>
            <a:pPr indent="0" marL="0">
              <a:buNone/>
            </a:pPr>
            <a:r>
              <a:rPr lang="en-US" sz="1300" b="1" dirty="0">
                <a:solidFill>
                  <a:schemeClr val="accent5"/>
                </a:solidFill>
              </a:rPr>
              <a:t>Critères de passage au niveau suivant</a:t>
            </a:r>
            <a:endParaRPr lang="en-US" sz="1300" dirty="0"/>
          </a:p>
        </p:txBody>
      </p:sp>
      <p:sp>
        <p:nvSpPr>
          <p:cNvPr id="15" name="Shape 12"/>
          <p:cNvSpPr/>
          <p:nvPr/>
        </p:nvSpPr>
        <p:spPr>
          <a:xfrm>
            <a:off x="749808" y="5349240"/>
            <a:ext cx="146304" cy="146304"/>
          </a:xfrm>
          <a:prstGeom prst="rect">
            <a:avLst/>
          </a:prstGeom>
          <a:solidFill>
            <a:schemeClr val="bg1"/>
          </a:solidFill>
          <a:ln w="12700">
            <a:solidFill>
              <a:schemeClr val="accent5"/>
            </a:solidFill>
            <a:prstDash val="solid"/>
          </a:ln>
        </p:spPr>
      </p:sp>
      <p:sp>
        <p:nvSpPr>
          <p:cNvPr id="16" name="Text 13"/>
          <p:cNvSpPr txBox="1"/>
          <p:nvPr/>
        </p:nvSpPr>
        <p:spPr>
          <a:xfrm>
            <a:off x="1005840" y="5294376"/>
            <a:ext cx="10454335" cy="274320"/>
          </a:xfrm>
          <a:prstGeom prst="rect">
            <a:avLst/>
          </a:prstGeom>
          <a:noFill/>
          <a:ln/>
        </p:spPr>
        <p:txBody>
          <a:bodyPr wrap="square" lIns="0" tIns="0" rIns="0" bIns="0" rtlCol="0" anchor="ctr"/>
          <a:lstStyle/>
          <a:p>
            <a:pPr indent="0" marL="0">
              <a:buNone/>
            </a:pPr>
            <a:r>
              <a:rPr lang="en-US" sz="1300" dirty="0">
                <a:solidFill>
                  <a:schemeClr val="tx1"/>
                </a:solidFill>
              </a:rPr>
              <a:t>Test de révocation de clé réalisé en recette</a:t>
            </a:r>
            <a:endParaRPr lang="en-US" sz="1300" dirty="0"/>
          </a:p>
        </p:txBody>
      </p:sp>
      <p:sp>
        <p:nvSpPr>
          <p:cNvPr id="17" name="Shape 14"/>
          <p:cNvSpPr/>
          <p:nvPr/>
        </p:nvSpPr>
        <p:spPr>
          <a:xfrm>
            <a:off x="749808" y="5660136"/>
            <a:ext cx="146304" cy="146304"/>
          </a:xfrm>
          <a:prstGeom prst="rect">
            <a:avLst/>
          </a:prstGeom>
          <a:solidFill>
            <a:schemeClr val="bg1"/>
          </a:solidFill>
          <a:ln w="12700">
            <a:solidFill>
              <a:schemeClr val="accent5"/>
            </a:solidFill>
            <a:prstDash val="solid"/>
          </a:ln>
        </p:spPr>
      </p:sp>
      <p:sp>
        <p:nvSpPr>
          <p:cNvPr id="18" name="Text 15"/>
          <p:cNvSpPr txBox="1"/>
          <p:nvPr/>
        </p:nvSpPr>
        <p:spPr>
          <a:xfrm>
            <a:off x="1005840" y="5605272"/>
            <a:ext cx="10454335" cy="274320"/>
          </a:xfrm>
          <a:prstGeom prst="rect">
            <a:avLst/>
          </a:prstGeom>
          <a:noFill/>
          <a:ln/>
        </p:spPr>
        <p:txBody>
          <a:bodyPr wrap="square" lIns="0" tIns="0" rIns="0" bIns="0" rtlCol="0" anchor="ctr"/>
          <a:lstStyle/>
          <a:p>
            <a:pPr indent="0" marL="0">
              <a:buNone/>
            </a:pPr>
            <a:r>
              <a:rPr lang="en-US" sz="1300" dirty="0">
                <a:solidFill>
                  <a:schemeClr val="tx1"/>
                </a:solidFill>
              </a:rPr>
              <a:t>CI/CD en place : plus de droit d'écriture humain en production</a:t>
            </a:r>
            <a:endParaRPr lang="en-US" sz="1300" dirty="0"/>
          </a:p>
        </p:txBody>
      </p:sp>
      <p:sp>
        <p:nvSpPr>
          <p:cNvPr id="19" name="Shape 16"/>
          <p:cNvSpPr/>
          <p:nvPr/>
        </p:nvSpPr>
        <p:spPr>
          <a:xfrm>
            <a:off x="749808" y="5971032"/>
            <a:ext cx="146304" cy="146304"/>
          </a:xfrm>
          <a:prstGeom prst="rect">
            <a:avLst/>
          </a:prstGeom>
          <a:solidFill>
            <a:schemeClr val="bg1"/>
          </a:solidFill>
          <a:ln w="12700">
            <a:solidFill>
              <a:schemeClr val="accent5"/>
            </a:solidFill>
            <a:prstDash val="solid"/>
          </a:ln>
        </p:spPr>
      </p:sp>
      <p:sp>
        <p:nvSpPr>
          <p:cNvPr id="20" name="Text 17"/>
          <p:cNvSpPr txBox="1"/>
          <p:nvPr/>
        </p:nvSpPr>
        <p:spPr>
          <a:xfrm>
            <a:off x="1005840" y="5916168"/>
            <a:ext cx="10454335" cy="274320"/>
          </a:xfrm>
          <a:prstGeom prst="rect">
            <a:avLst/>
          </a:prstGeom>
          <a:noFill/>
          <a:ln/>
        </p:spPr>
        <p:txBody>
          <a:bodyPr wrap="square" lIns="0" tIns="0" rIns="0" bIns="0" rtlCol="0" anchor="ctr"/>
          <a:lstStyle/>
          <a:p>
            <a:pPr indent="0" marL="0">
              <a:buNone/>
            </a:pPr>
            <a:r>
              <a:rPr lang="en-US" sz="1300" dirty="0">
                <a:solidFill>
                  <a:schemeClr val="tx1"/>
                </a:solidFill>
              </a:rPr>
              <a:t>Tableaux de bord d'usage et de sécurité suivis</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3 · AVANCÉ</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Étendre la valeur sans étendre la surface d'attaque</a:t>
            </a:r>
            <a:endParaRPr lang="en-US" sz="3000" dirty="0"/>
          </a:p>
        </p:txBody>
      </p:sp>
      <p:sp>
        <p:nvSpPr>
          <p:cNvPr id="4" name="Shape 2"/>
          <p:cNvSpPr/>
          <p:nvPr/>
        </p:nvSpPr>
        <p:spPr>
          <a:xfrm>
            <a:off x="10957255" y="411480"/>
            <a:ext cx="685800" cy="685800"/>
          </a:xfrm>
          <a:prstGeom prst="ellipse">
            <a:avLst/>
          </a:prstGeom>
          <a:solidFill>
            <a:schemeClr val="tx2"/>
          </a:solidFill>
          <a:ln/>
        </p:spPr>
      </p:sp>
      <p:sp>
        <p:nvSpPr>
          <p:cNvPr id="5" name="Text 3"/>
          <p:cNvSpPr txBox="1"/>
          <p:nvPr/>
        </p:nvSpPr>
        <p:spPr>
          <a:xfrm>
            <a:off x="10957255" y="411480"/>
            <a:ext cx="685800" cy="685800"/>
          </a:xfrm>
          <a:prstGeom prst="rect">
            <a:avLst/>
          </a:prstGeom>
          <a:noFill/>
          <a:ln/>
        </p:spPr>
        <p:txBody>
          <a:bodyPr wrap="square" lIns="0" tIns="0" rIns="0" bIns="0" rtlCol="0" anchor="ctr"/>
          <a:lstStyle/>
          <a:p>
            <a:pPr algn="ctr" indent="0" marL="0">
              <a:buNone/>
            </a:pPr>
            <a:r>
              <a:rPr lang="en-US" sz="2000" b="1" dirty="0">
                <a:solidFill>
                  <a:schemeClr val="bg1"/>
                </a:solidFill>
              </a:rPr>
              <a:t>N3</a:t>
            </a:r>
            <a:endParaRPr lang="en-US" sz="2000" dirty="0"/>
          </a:p>
        </p:txBody>
      </p:sp>
      <p:sp>
        <p:nvSpPr>
          <p:cNvPr id="6" name="Text 4"/>
          <p:cNvSpPr txBox="1"/>
          <p:nvPr/>
        </p:nvSpPr>
        <p:spPr>
          <a:xfrm>
            <a:off x="548640" y="1371600"/>
            <a:ext cx="2682164" cy="274320"/>
          </a:xfrm>
          <a:prstGeom prst="rect">
            <a:avLst/>
          </a:prstGeom>
          <a:noFill/>
          <a:ln/>
        </p:spPr>
        <p:txBody>
          <a:bodyPr wrap="square" lIns="0" tIns="0" rIns="0" bIns="0" rtlCol="0" anchor="t"/>
          <a:lstStyle/>
          <a:p>
            <a:pPr indent="0" marL="0">
              <a:buNone/>
            </a:pPr>
            <a:r>
              <a:rPr lang="en-US" sz="1300" b="1" dirty="0">
                <a:solidFill>
                  <a:schemeClr val="tx2"/>
                </a:solidFill>
              </a:rPr>
              <a:t>Où  </a:t>
            </a:r>
            <a:pPr indent="0" marL="0">
              <a:buNone/>
            </a:pPr>
            <a:r>
              <a:rPr lang="en-US" sz="1300" dirty="0">
                <a:solidFill>
                  <a:schemeClr val="tx1"/>
                </a:solidFill>
              </a:rPr>
              <a:t>Terraform + organisation</a:t>
            </a:r>
            <a:endParaRPr lang="en-US" sz="1300" dirty="0"/>
          </a:p>
        </p:txBody>
      </p:sp>
      <p:sp>
        <p:nvSpPr>
          <p:cNvPr id="7" name="Text 5"/>
          <p:cNvSpPr txBox="1"/>
          <p:nvPr/>
        </p:nvSpPr>
        <p:spPr>
          <a:xfrm>
            <a:off x="3322244" y="1371600"/>
            <a:ext cx="2682164" cy="274320"/>
          </a:xfrm>
          <a:prstGeom prst="rect">
            <a:avLst/>
          </a:prstGeom>
          <a:noFill/>
          <a:ln/>
        </p:spPr>
        <p:txBody>
          <a:bodyPr wrap="square" lIns="0" tIns="0" rIns="0" bIns="0" rtlCol="0" anchor="t"/>
          <a:lstStyle/>
          <a:p>
            <a:pPr indent="0" marL="0">
              <a:buNone/>
            </a:pPr>
            <a:r>
              <a:rPr lang="en-US" sz="1300" b="1" dirty="0">
                <a:solidFill>
                  <a:schemeClr val="tx2"/>
                </a:solidFill>
              </a:rPr>
              <a:t>Qui  </a:t>
            </a:r>
            <a:pPr indent="0" marL="0">
              <a:buNone/>
            </a:pPr>
            <a:r>
              <a:rPr lang="en-US" sz="1300" dirty="0">
                <a:solidFill>
                  <a:schemeClr val="tx1"/>
                </a:solidFill>
              </a:rPr>
              <a:t>tous</a:t>
            </a:r>
            <a:endParaRPr lang="en-US" sz="1300" dirty="0"/>
          </a:p>
        </p:txBody>
      </p:sp>
      <p:sp>
        <p:nvSpPr>
          <p:cNvPr id="8" name="Text 6"/>
          <p:cNvSpPr txBox="1"/>
          <p:nvPr/>
        </p:nvSpPr>
        <p:spPr>
          <a:xfrm>
            <a:off x="6095848" y="1371600"/>
            <a:ext cx="2682164" cy="274320"/>
          </a:xfrm>
          <a:prstGeom prst="rect">
            <a:avLst/>
          </a:prstGeom>
          <a:noFill/>
          <a:ln/>
        </p:spPr>
        <p:txBody>
          <a:bodyPr wrap="square" lIns="0" tIns="0" rIns="0" bIns="0" rtlCol="0" anchor="t"/>
          <a:lstStyle/>
          <a:p>
            <a:pPr indent="0" marL="0">
              <a:buNone/>
            </a:pPr>
            <a:r>
              <a:rPr lang="en-US" sz="1300" b="1" dirty="0">
                <a:solidFill>
                  <a:schemeClr val="tx2"/>
                </a:solidFill>
              </a:rPr>
              <a:t>Données  </a:t>
            </a:r>
            <a:pPr indent="0" marL="0">
              <a:buNone/>
            </a:pPr>
            <a:r>
              <a:rPr lang="en-US" sz="1300" dirty="0">
                <a:solidFill>
                  <a:schemeClr val="tx1"/>
                </a:solidFill>
              </a:rPr>
              <a:t>sources étendues</a:t>
            </a:r>
            <a:endParaRPr lang="en-US" sz="1300" dirty="0"/>
          </a:p>
        </p:txBody>
      </p:sp>
      <p:sp>
        <p:nvSpPr>
          <p:cNvPr id="9" name="Text 7"/>
          <p:cNvSpPr txBox="1"/>
          <p:nvPr/>
        </p:nvSpPr>
        <p:spPr>
          <a:xfrm>
            <a:off x="8869451" y="1371600"/>
            <a:ext cx="2682164" cy="274320"/>
          </a:xfrm>
          <a:prstGeom prst="rect">
            <a:avLst/>
          </a:prstGeom>
          <a:noFill/>
          <a:ln/>
        </p:spPr>
        <p:txBody>
          <a:bodyPr wrap="square" lIns="0" tIns="0" rIns="0" bIns="0" rtlCol="0" anchor="t"/>
          <a:lstStyle/>
          <a:p>
            <a:pPr indent="0" marL="0">
              <a:buNone/>
            </a:pPr>
            <a:r>
              <a:rPr lang="en-US" sz="1300" b="1" dirty="0">
                <a:solidFill>
                  <a:schemeClr val="tx2"/>
                </a:solidFill>
              </a:rPr>
              <a:t>Durée  </a:t>
            </a:r>
            <a:pPr indent="0" marL="0">
              <a:buNone/>
            </a:pPr>
            <a:r>
              <a:rPr lang="en-US" sz="1300" dirty="0">
                <a:solidFill>
                  <a:schemeClr val="tx1"/>
                </a:solidFill>
              </a:rPr>
              <a:t>selon besoins</a:t>
            </a:r>
            <a:endParaRPr lang="en-US" sz="13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874520"/>
          <a:ext cx="7955280" cy="914400"/>
        </p:xfrm>
        <a:graphic>
          <a:graphicData uri="http://schemas.openxmlformats.org/drawingml/2006/table">
            <a:tbl>
              <a:tblPr/>
              <a:tblGrid>
                <a:gridCol w="2194560"/>
                <a:gridCol w="3657600"/>
                <a:gridCol w="2103120"/>
              </a:tblGrid>
              <a:tr h="0">
                <a:tc>
                  <a:txBody>
                    <a:bodyPr/>
                    <a:lstStyle/>
                    <a:p>
                      <a:pPr indent="0" marL="0">
                        <a:buNone/>
                      </a:pPr>
                      <a:r>
                        <a:rPr lang="en-US" sz="1300" b="1" dirty="0">
                          <a:solidFill>
                            <a:schemeClr val="bg1"/>
                          </a:solidFill>
                        </a:rPr>
                        <a:t>Mesure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Pourquoi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Quand</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Agent Gateway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Pare-feu des agents : refus par défaut, règles par outil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Premier agent maison ou MCP</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Model Armor par agent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L'app ne filtre pas les agents maison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Pour chaque agent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Agent Identity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Une identité par agent, sans clé, révocable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Avec Agent Gateway</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Databricks via MCP</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Pas de connecteur natif ; droits Unity Catalog</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Selon les cas d'usage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VPC Service Controls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Bloque l'exfiltration, même avec des identifiants volés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Observation, puis actif</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SIEM / SOC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Intégrer l'IA à la supervision existante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Selon l'outillage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1" name="agentgw"/>
          <p:cNvSpPr/>
          <p:nvPr/>
        </p:nvSpPr>
        <p:spPr>
          <a:xfrm>
            <a:off x="8778240" y="1874520"/>
            <a:ext cx="2864815" cy="4023360"/>
          </a:xfrm>
          <a:prstGeom prst="roundRect">
            <a:avLst>
              <a:gd name="adj" fmla="val 2553"/>
            </a:avLst>
          </a:prstGeom>
          <a:solidFill>
            <a:schemeClr val="tx2"/>
          </a:solidFill>
          <a:ln/>
        </p:spPr>
      </p:sp>
      <p:pic>
        <p:nvPicPr>
          <p:cNvPr id="12" name="Image 0" descr="preencoded.png">    </p:cNvPr>
          <p:cNvPicPr>
            <a:picLocks noChangeAspect="1"/>
          </p:cNvPicPr>
          <p:nvPr/>
        </p:nvPicPr>
        <p:blipFill>
          <a:blip r:embed="rId1"/>
          <a:stretch>
            <a:fillRect/>
          </a:stretch>
        </p:blipFill>
        <p:spPr>
          <a:xfrm>
            <a:off x="9006840" y="2103120"/>
            <a:ext cx="457200" cy="457200"/>
          </a:xfrm>
          <a:prstGeom prst="rect">
            <a:avLst/>
          </a:prstGeom>
        </p:spPr>
      </p:pic>
      <p:sp>
        <p:nvSpPr>
          <p:cNvPr id="13" name="Text 9"/>
          <p:cNvSpPr txBox="1"/>
          <p:nvPr/>
        </p:nvSpPr>
        <p:spPr>
          <a:xfrm>
            <a:off x="9006840" y="2743200"/>
            <a:ext cx="2407615" cy="1371600"/>
          </a:xfrm>
          <a:prstGeom prst="rect">
            <a:avLst/>
          </a:prstGeom>
          <a:noFill/>
          <a:ln/>
        </p:spPr>
        <p:txBody>
          <a:bodyPr wrap="square" lIns="0" tIns="0" rIns="0" bIns="0" rtlCol="0" anchor="t"/>
          <a:lstStyle/>
          <a:p>
            <a:pPr indent="0" marL="0">
              <a:buNone/>
            </a:pPr>
            <a:r>
              <a:rPr lang="en-US" sz="1600" b="1" dirty="0">
                <a:solidFill>
                  <a:schemeClr val="bg1"/>
                </a:solidFill>
              </a:rPr>
              <a:t>Point clé : le filtrage Model Armor de Gemini Enterprise ne s'applique pas aux agents maison.</a:t>
            </a:r>
            <a:endParaRPr lang="en-US" sz="1600" dirty="0"/>
          </a:p>
        </p:txBody>
      </p:sp>
      <p:sp>
        <p:nvSpPr>
          <p:cNvPr id="14" name="Text 10"/>
          <p:cNvSpPr txBox="1"/>
          <p:nvPr/>
        </p:nvSpPr>
        <p:spPr>
          <a:xfrm>
            <a:off x="9006840" y="4251960"/>
            <a:ext cx="2407615" cy="1371600"/>
          </a:xfrm>
          <a:prstGeom prst="rect">
            <a:avLst/>
          </a:prstGeom>
          <a:noFill/>
          <a:ln/>
        </p:spPr>
        <p:txBody>
          <a:bodyPr wrap="square" lIns="0" tIns="0" rIns="0" bIns="0" rtlCol="0" anchor="t"/>
          <a:lstStyle/>
          <a:p>
            <a:pPr indent="0" marL="0">
              <a:buNone/>
            </a:pPr>
            <a:r>
              <a:rPr lang="en-US" sz="1400" dirty="0">
                <a:solidFill>
                  <a:schemeClr val="accent6"/>
                </a:solidFill>
              </a:rPr>
              <a:t>Agent Gateway est prêt dans le socle : une variable suffit, le jour où le premier agent qui agit arrive.</a:t>
            </a:r>
            <a:endParaRPr lang="en-US" sz="14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MÉTHODE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Console pour apprendre, Terraform pour garantir</a:t>
            </a:r>
            <a:endParaRPr lang="en-US" sz="3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1672" cy="914400"/>
        </p:xfrm>
        <a:graphic>
          <a:graphicData uri="http://schemas.openxmlformats.org/drawingml/2006/table">
            <a:tbl>
              <a:tblPr/>
              <a:tblGrid>
                <a:gridCol w="4023360"/>
                <a:gridCol w="1554480"/>
                <a:gridCol w="3017520"/>
                <a:gridCol w="2496312"/>
              </a:tblGrid>
              <a:tr h="0">
                <a:tc>
                  <a:txBody>
                    <a:bodyPr/>
                    <a:lstStyle/>
                    <a:p>
                      <a:pPr indent="0" marL="0">
                        <a:buNone/>
                      </a:pPr>
                      <a:r>
                        <a:rPr lang="en-US" sz="1300" b="1" dirty="0">
                          <a:solidFill>
                            <a:schemeClr val="bg1"/>
                          </a:solidFill>
                        </a:rPr>
                        <a:t>Élément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Console (N0)</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Terraform (N1 à N3)</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Reste manuel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App, assistant, recherche web, langue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Identité, rôles, groupes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Appartenance aux groupes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Model Armor, plancher, DLP France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Connecteurs (Workspace, Microsoft, GitHub, Jira…)</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 modèle générique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OAuth initial, IP côté SaaS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Secrets des connecteurs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Référencés, jamais leur valeur</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Création par la sécurité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CMEK</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Possible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 protégé contre la suppression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Révocation d'urgence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Conservation, observabilité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Par l'API, depuis Terraform</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Journaux dédiés, exclusions, alertes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Licences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Possible (facturé)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Attribution en console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Agent Gateway, VPC-SC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Possible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 (options)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Règles d'entrée VPC-SC</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ZOOM</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Model Armor : le pare-feu des échanges avec l'IA</a:t>
            </a:r>
            <a:endParaRPr lang="en-US" sz="3000" dirty="0"/>
          </a:p>
        </p:txBody>
      </p:sp>
      <p:sp>
        <p:nvSpPr>
          <p:cNvPr id="4" name="flux0"/>
          <p:cNvSpPr/>
          <p:nvPr/>
        </p:nvSpPr>
        <p:spPr>
          <a:xfrm>
            <a:off x="548640" y="1600200"/>
            <a:ext cx="1874520" cy="685800"/>
          </a:xfrm>
          <a:prstGeom prst="roundRect">
            <a:avLst>
              <a:gd name="adj" fmla="val 10667"/>
            </a:avLst>
          </a:prstGeom>
          <a:solidFill>
            <a:schemeClr val="bg2"/>
          </a:solidFill>
          <a:ln/>
        </p:spPr>
      </p:sp>
      <p:sp>
        <p:nvSpPr>
          <p:cNvPr id="5" name="Text 3"/>
          <p:cNvSpPr txBox="1"/>
          <p:nvPr/>
        </p:nvSpPr>
        <p:spPr>
          <a:xfrm>
            <a:off x="548640" y="1600200"/>
            <a:ext cx="1874520" cy="685800"/>
          </a:xfrm>
          <a:prstGeom prst="rect">
            <a:avLst/>
          </a:prstGeom>
          <a:noFill/>
          <a:ln/>
        </p:spPr>
        <p:txBody>
          <a:bodyPr wrap="square" lIns="0" tIns="0" rIns="0" bIns="0" rtlCol="0" anchor="ctr"/>
          <a:lstStyle/>
          <a:p>
            <a:pPr algn="ctr" indent="0" marL="0">
              <a:buNone/>
            </a:pPr>
            <a:r>
              <a:rPr lang="en-US" sz="1700" b="1" dirty="0">
                <a:solidFill>
                  <a:schemeClr val="tx2"/>
                </a:solidFill>
              </a:rPr>
              <a:t>Question</a:t>
            </a:r>
            <a:endParaRPr lang="en-US" sz="1700" dirty="0"/>
          </a:p>
        </p:txBody>
      </p:sp>
      <p:sp>
        <p:nvSpPr>
          <p:cNvPr id="6" name="Shape 4"/>
          <p:cNvSpPr/>
          <p:nvPr/>
        </p:nvSpPr>
        <p:spPr>
          <a:xfrm>
            <a:off x="2509251" y="1801368"/>
            <a:ext cx="258272" cy="292608"/>
          </a:xfrm>
          <a:prstGeom prst="rightArrow">
            <a:avLst/>
          </a:prstGeom>
          <a:solidFill>
            <a:schemeClr val="accent6"/>
          </a:solidFill>
          <a:ln/>
        </p:spPr>
      </p:sp>
      <p:sp>
        <p:nvSpPr>
          <p:cNvPr id="7" name="flux1"/>
          <p:cNvSpPr/>
          <p:nvPr/>
        </p:nvSpPr>
        <p:spPr>
          <a:xfrm>
            <a:off x="2853614" y="1600200"/>
            <a:ext cx="1874520" cy="685800"/>
          </a:xfrm>
          <a:prstGeom prst="roundRect">
            <a:avLst>
              <a:gd name="adj" fmla="val 10667"/>
            </a:avLst>
          </a:prstGeom>
          <a:solidFill>
            <a:schemeClr val="accent1"/>
          </a:solidFill>
          <a:ln/>
        </p:spPr>
      </p:sp>
      <p:sp>
        <p:nvSpPr>
          <p:cNvPr id="8" name="Text 6"/>
          <p:cNvSpPr txBox="1"/>
          <p:nvPr/>
        </p:nvSpPr>
        <p:spPr>
          <a:xfrm>
            <a:off x="2853614" y="1600200"/>
            <a:ext cx="1874520" cy="685800"/>
          </a:xfrm>
          <a:prstGeom prst="rect">
            <a:avLst/>
          </a:prstGeom>
          <a:noFill/>
          <a:ln/>
        </p:spPr>
        <p:txBody>
          <a:bodyPr wrap="square" lIns="0" tIns="0" rIns="0" bIns="0" rtlCol="0" anchor="ctr"/>
          <a:lstStyle/>
          <a:p>
            <a:pPr algn="ctr" indent="0" marL="0">
              <a:buNone/>
            </a:pPr>
            <a:r>
              <a:rPr lang="en-US" sz="1700" b="1" dirty="0">
                <a:solidFill>
                  <a:schemeClr val="bg1"/>
                </a:solidFill>
              </a:rPr>
              <a:t>prompt-shield</a:t>
            </a:r>
            <a:endParaRPr lang="en-US" sz="1700" dirty="0"/>
          </a:p>
        </p:txBody>
      </p:sp>
      <p:sp>
        <p:nvSpPr>
          <p:cNvPr id="9" name="Shape 7"/>
          <p:cNvSpPr/>
          <p:nvPr/>
        </p:nvSpPr>
        <p:spPr>
          <a:xfrm>
            <a:off x="4814225" y="1801368"/>
            <a:ext cx="258272" cy="292608"/>
          </a:xfrm>
          <a:prstGeom prst="rightArrow">
            <a:avLst/>
          </a:prstGeom>
          <a:solidFill>
            <a:schemeClr val="accent6"/>
          </a:solidFill>
          <a:ln/>
        </p:spPr>
      </p:sp>
      <p:sp>
        <p:nvSpPr>
          <p:cNvPr id="10" name="flux2"/>
          <p:cNvSpPr/>
          <p:nvPr/>
        </p:nvSpPr>
        <p:spPr>
          <a:xfrm>
            <a:off x="5158588" y="1600200"/>
            <a:ext cx="1874520" cy="685800"/>
          </a:xfrm>
          <a:prstGeom prst="roundRect">
            <a:avLst>
              <a:gd name="adj" fmla="val 10667"/>
            </a:avLst>
          </a:prstGeom>
          <a:solidFill>
            <a:schemeClr val="tx2"/>
          </a:solidFill>
          <a:ln/>
        </p:spPr>
      </p:sp>
      <p:sp>
        <p:nvSpPr>
          <p:cNvPr id="11" name="Text 9"/>
          <p:cNvSpPr txBox="1"/>
          <p:nvPr/>
        </p:nvSpPr>
        <p:spPr>
          <a:xfrm>
            <a:off x="5158588" y="1600200"/>
            <a:ext cx="1874520" cy="685800"/>
          </a:xfrm>
          <a:prstGeom prst="rect">
            <a:avLst/>
          </a:prstGeom>
          <a:noFill/>
          <a:ln/>
        </p:spPr>
        <p:txBody>
          <a:bodyPr wrap="square" lIns="0" tIns="0" rIns="0" bIns="0" rtlCol="0" anchor="ctr"/>
          <a:lstStyle/>
          <a:p>
            <a:pPr algn="ctr" indent="0" marL="0">
              <a:buNone/>
            </a:pPr>
            <a:r>
              <a:rPr lang="en-US" sz="1700" b="1" dirty="0">
                <a:solidFill>
                  <a:schemeClr val="bg1"/>
                </a:solidFill>
              </a:rPr>
              <a:t>Gemini</a:t>
            </a:r>
            <a:endParaRPr lang="en-US" sz="1700" dirty="0"/>
          </a:p>
        </p:txBody>
      </p:sp>
      <p:sp>
        <p:nvSpPr>
          <p:cNvPr id="12" name="Shape 10"/>
          <p:cNvSpPr/>
          <p:nvPr/>
        </p:nvSpPr>
        <p:spPr>
          <a:xfrm>
            <a:off x="7119198" y="1801368"/>
            <a:ext cx="258272" cy="292608"/>
          </a:xfrm>
          <a:prstGeom prst="rightArrow">
            <a:avLst/>
          </a:prstGeom>
          <a:solidFill>
            <a:schemeClr val="accent6"/>
          </a:solidFill>
          <a:ln/>
        </p:spPr>
      </p:sp>
      <p:sp>
        <p:nvSpPr>
          <p:cNvPr id="13" name="flux3"/>
          <p:cNvSpPr/>
          <p:nvPr/>
        </p:nvSpPr>
        <p:spPr>
          <a:xfrm>
            <a:off x="7463561" y="1600200"/>
            <a:ext cx="1874520" cy="685800"/>
          </a:xfrm>
          <a:prstGeom prst="roundRect">
            <a:avLst>
              <a:gd name="adj" fmla="val 10667"/>
            </a:avLst>
          </a:prstGeom>
          <a:solidFill>
            <a:schemeClr val="accent1"/>
          </a:solidFill>
          <a:ln/>
        </p:spPr>
      </p:sp>
      <p:sp>
        <p:nvSpPr>
          <p:cNvPr id="14" name="Text 12"/>
          <p:cNvSpPr txBox="1"/>
          <p:nvPr/>
        </p:nvSpPr>
        <p:spPr>
          <a:xfrm>
            <a:off x="7463561" y="1600200"/>
            <a:ext cx="1874520" cy="685800"/>
          </a:xfrm>
          <a:prstGeom prst="rect">
            <a:avLst/>
          </a:prstGeom>
          <a:noFill/>
          <a:ln/>
        </p:spPr>
        <p:txBody>
          <a:bodyPr wrap="square" lIns="0" tIns="0" rIns="0" bIns="0" rtlCol="0" anchor="ctr"/>
          <a:lstStyle/>
          <a:p>
            <a:pPr algn="ctr" indent="0" marL="0">
              <a:buNone/>
            </a:pPr>
            <a:r>
              <a:rPr lang="en-US" sz="1700" b="1" dirty="0">
                <a:solidFill>
                  <a:schemeClr val="bg1"/>
                </a:solidFill>
              </a:rPr>
              <a:t>response-shield</a:t>
            </a:r>
            <a:endParaRPr lang="en-US" sz="1700" dirty="0"/>
          </a:p>
        </p:txBody>
      </p:sp>
      <p:sp>
        <p:nvSpPr>
          <p:cNvPr id="15" name="Shape 13"/>
          <p:cNvSpPr/>
          <p:nvPr/>
        </p:nvSpPr>
        <p:spPr>
          <a:xfrm>
            <a:off x="9424172" y="1801368"/>
            <a:ext cx="258272" cy="292608"/>
          </a:xfrm>
          <a:prstGeom prst="rightArrow">
            <a:avLst/>
          </a:prstGeom>
          <a:solidFill>
            <a:schemeClr val="accent6"/>
          </a:solidFill>
          <a:ln/>
        </p:spPr>
      </p:sp>
      <p:sp>
        <p:nvSpPr>
          <p:cNvPr id="16" name="flux4"/>
          <p:cNvSpPr/>
          <p:nvPr/>
        </p:nvSpPr>
        <p:spPr>
          <a:xfrm>
            <a:off x="9768535" y="1600200"/>
            <a:ext cx="1874520" cy="685800"/>
          </a:xfrm>
          <a:prstGeom prst="roundRect">
            <a:avLst>
              <a:gd name="adj" fmla="val 10667"/>
            </a:avLst>
          </a:prstGeom>
          <a:solidFill>
            <a:schemeClr val="bg2"/>
          </a:solidFill>
          <a:ln/>
        </p:spPr>
      </p:sp>
      <p:sp>
        <p:nvSpPr>
          <p:cNvPr id="17" name="Text 15"/>
          <p:cNvSpPr txBox="1"/>
          <p:nvPr/>
        </p:nvSpPr>
        <p:spPr>
          <a:xfrm>
            <a:off x="9768535" y="1600200"/>
            <a:ext cx="1874520" cy="685800"/>
          </a:xfrm>
          <a:prstGeom prst="rect">
            <a:avLst/>
          </a:prstGeom>
          <a:noFill/>
          <a:ln/>
        </p:spPr>
        <p:txBody>
          <a:bodyPr wrap="square" lIns="0" tIns="0" rIns="0" bIns="0" rtlCol="0" anchor="ctr"/>
          <a:lstStyle/>
          <a:p>
            <a:pPr algn="ctr" indent="0" marL="0">
              <a:buNone/>
            </a:pPr>
            <a:r>
              <a:rPr lang="en-US" sz="1700" b="1" dirty="0">
                <a:solidFill>
                  <a:schemeClr val="tx2"/>
                </a:solidFill>
              </a:rPr>
              <a:t>Réponse</a:t>
            </a:r>
            <a:endParaRPr lang="en-US" sz="1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2606040"/>
          <a:ext cx="7315200" cy="914400"/>
        </p:xfrm>
        <a:graphic>
          <a:graphicData uri="http://schemas.openxmlformats.org/drawingml/2006/table">
            <a:tbl>
              <a:tblPr/>
              <a:tblGrid>
                <a:gridCol w="2194560"/>
                <a:gridCol w="3749040"/>
                <a:gridCol w="1371600"/>
              </a:tblGrid>
              <a:tr h="0">
                <a:tc>
                  <a:txBody>
                    <a:bodyPr/>
                    <a:lstStyle/>
                    <a:p>
                      <a:pPr indent="0" marL="0">
                        <a:buNone/>
                      </a:pPr>
                      <a:r>
                        <a:rPr lang="en-US" sz="1300" b="1" dirty="0">
                          <a:solidFill>
                            <a:schemeClr val="bg1"/>
                          </a:solidFill>
                        </a:rPr>
                        <a:t>Filtre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Ce qu'il détecte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Réglage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Injection et jailbreak</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 Ignore tes instructions… », consignes cachées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Seuil moyen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Liens malveillants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Phishing et malware connus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Activé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IA responsable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Haine, harcèlement, sexuel, dangereux</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Seuil moyen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Données sensibles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NIR, CNI, passeport, IBAN, carte, secrets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DLP France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19" name="garantie0"/>
          <p:cNvSpPr/>
          <p:nvPr/>
        </p:nvSpPr>
        <p:spPr>
          <a:xfrm>
            <a:off x="8092440" y="2606040"/>
            <a:ext cx="3550615" cy="896112"/>
          </a:xfrm>
          <a:prstGeom prst="roundRect">
            <a:avLst>
              <a:gd name="adj" fmla="val 8163"/>
            </a:avLst>
          </a:prstGeom>
          <a:solidFill>
            <a:schemeClr val="bg2"/>
          </a:solidFill>
          <a:ln/>
        </p:spPr>
      </p:sp>
      <p:sp>
        <p:nvSpPr>
          <p:cNvPr id="20" name="Text 17"/>
          <p:cNvSpPr txBox="1"/>
          <p:nvPr/>
        </p:nvSpPr>
        <p:spPr>
          <a:xfrm>
            <a:off x="8321040" y="2697480"/>
            <a:ext cx="3200400" cy="320040"/>
          </a:xfrm>
          <a:prstGeom prst="rect">
            <a:avLst/>
          </a:prstGeom>
          <a:noFill/>
          <a:ln/>
        </p:spPr>
        <p:txBody>
          <a:bodyPr wrap="square" lIns="0" tIns="0" rIns="0" bIns="0" rtlCol="0" anchor="t"/>
          <a:lstStyle/>
          <a:p>
            <a:pPr indent="0" marL="0">
              <a:buNone/>
            </a:pPr>
            <a:r>
              <a:rPr lang="en-US" sz="1600" b="1" dirty="0">
                <a:solidFill>
                  <a:schemeClr val="accent1"/>
                </a:solidFill>
              </a:rPr>
              <a:t>FAIL_CLOSED</a:t>
            </a:r>
            <a:endParaRPr lang="en-US" sz="1600" dirty="0"/>
          </a:p>
        </p:txBody>
      </p:sp>
      <p:sp>
        <p:nvSpPr>
          <p:cNvPr id="21" name="Text 18"/>
          <p:cNvSpPr txBox="1"/>
          <p:nvPr/>
        </p:nvSpPr>
        <p:spPr>
          <a:xfrm>
            <a:off x="8321040" y="3044952"/>
            <a:ext cx="3093415" cy="384048"/>
          </a:xfrm>
          <a:prstGeom prst="rect">
            <a:avLst/>
          </a:prstGeom>
          <a:noFill/>
          <a:ln/>
        </p:spPr>
        <p:txBody>
          <a:bodyPr wrap="square" lIns="0" tIns="0" rIns="0" bIns="0" rtlCol="0" anchor="t"/>
          <a:lstStyle/>
          <a:p>
            <a:pPr indent="0" marL="0">
              <a:buNone/>
            </a:pPr>
            <a:r>
              <a:rPr lang="en-US" sz="1300" dirty="0">
                <a:solidFill>
                  <a:schemeClr val="tx1"/>
                </a:solidFill>
              </a:rPr>
              <a:t>Model Armor indisponible : l'assistant refuse</a:t>
            </a:r>
            <a:endParaRPr lang="en-US" sz="1300" dirty="0"/>
          </a:p>
        </p:txBody>
      </p:sp>
      <p:sp>
        <p:nvSpPr>
          <p:cNvPr id="22" name="garantie1"/>
          <p:cNvSpPr/>
          <p:nvPr/>
        </p:nvSpPr>
        <p:spPr>
          <a:xfrm>
            <a:off x="8092440" y="3630168"/>
            <a:ext cx="3550615" cy="896112"/>
          </a:xfrm>
          <a:prstGeom prst="roundRect">
            <a:avLst>
              <a:gd name="adj" fmla="val 8163"/>
            </a:avLst>
          </a:prstGeom>
          <a:solidFill>
            <a:schemeClr val="bg2"/>
          </a:solidFill>
          <a:ln/>
        </p:spPr>
      </p:sp>
      <p:sp>
        <p:nvSpPr>
          <p:cNvPr id="23" name="Text 20"/>
          <p:cNvSpPr txBox="1"/>
          <p:nvPr/>
        </p:nvSpPr>
        <p:spPr>
          <a:xfrm>
            <a:off x="8321040" y="3721608"/>
            <a:ext cx="3200400" cy="320040"/>
          </a:xfrm>
          <a:prstGeom prst="rect">
            <a:avLst/>
          </a:prstGeom>
          <a:noFill/>
          <a:ln/>
        </p:spPr>
        <p:txBody>
          <a:bodyPr wrap="square" lIns="0" tIns="0" rIns="0" bIns="0" rtlCol="0" anchor="t"/>
          <a:lstStyle/>
          <a:p>
            <a:pPr indent="0" marL="0">
              <a:buNone/>
            </a:pPr>
            <a:r>
              <a:rPr lang="en-US" sz="1600" b="1" dirty="0">
                <a:solidFill>
                  <a:schemeClr val="accent1"/>
                </a:solidFill>
              </a:rPr>
              <a:t>Plancher</a:t>
            </a:r>
            <a:endParaRPr lang="en-US" sz="1600" dirty="0"/>
          </a:p>
        </p:txBody>
      </p:sp>
      <p:sp>
        <p:nvSpPr>
          <p:cNvPr id="24" name="Text 21"/>
          <p:cNvSpPr txBox="1"/>
          <p:nvPr/>
        </p:nvSpPr>
        <p:spPr>
          <a:xfrm>
            <a:off x="8321040" y="4069080"/>
            <a:ext cx="3093415" cy="384048"/>
          </a:xfrm>
          <a:prstGeom prst="rect">
            <a:avLst/>
          </a:prstGeom>
          <a:noFill/>
          <a:ln/>
        </p:spPr>
        <p:txBody>
          <a:bodyPr wrap="square" lIns="0" tIns="0" rIns="0" bIns="0" rtlCol="0" anchor="t"/>
          <a:lstStyle/>
          <a:p>
            <a:pPr indent="0" marL="0">
              <a:buNone/>
            </a:pPr>
            <a:r>
              <a:rPr lang="en-US" sz="1300" dirty="0">
                <a:solidFill>
                  <a:schemeClr val="tx1"/>
                </a:solidFill>
              </a:rPr>
              <a:t>Aucun filtre moins strict que le minimum</a:t>
            </a:r>
            <a:endParaRPr lang="en-US" sz="1300" dirty="0"/>
          </a:p>
        </p:txBody>
      </p:sp>
      <p:sp>
        <p:nvSpPr>
          <p:cNvPr id="25" name="garantie2"/>
          <p:cNvSpPr/>
          <p:nvPr/>
        </p:nvSpPr>
        <p:spPr>
          <a:xfrm>
            <a:off x="8092440" y="4654296"/>
            <a:ext cx="3550615" cy="896112"/>
          </a:xfrm>
          <a:prstGeom prst="roundRect">
            <a:avLst>
              <a:gd name="adj" fmla="val 8163"/>
            </a:avLst>
          </a:prstGeom>
          <a:solidFill>
            <a:schemeClr val="bg2"/>
          </a:solidFill>
          <a:ln/>
        </p:spPr>
      </p:sp>
      <p:sp>
        <p:nvSpPr>
          <p:cNvPr id="26" name="Text 23"/>
          <p:cNvSpPr txBox="1"/>
          <p:nvPr/>
        </p:nvSpPr>
        <p:spPr>
          <a:xfrm>
            <a:off x="8321040" y="4745736"/>
            <a:ext cx="3200400" cy="320040"/>
          </a:xfrm>
          <a:prstGeom prst="rect">
            <a:avLst/>
          </a:prstGeom>
          <a:noFill/>
          <a:ln/>
        </p:spPr>
        <p:txBody>
          <a:bodyPr wrap="square" lIns="0" tIns="0" rIns="0" bIns="0" rtlCol="0" anchor="t"/>
          <a:lstStyle/>
          <a:p>
            <a:pPr indent="0" marL="0">
              <a:buNone/>
            </a:pPr>
            <a:r>
              <a:rPr lang="en-US" sz="1600" b="1" dirty="0">
                <a:solidFill>
                  <a:schemeClr val="accent1"/>
                </a:solidFill>
              </a:rPr>
              <a:t>Séparation + alerte</a:t>
            </a:r>
            <a:endParaRPr lang="en-US" sz="1600" dirty="0"/>
          </a:p>
        </p:txBody>
      </p:sp>
      <p:sp>
        <p:nvSpPr>
          <p:cNvPr id="27" name="Text 24"/>
          <p:cNvSpPr txBox="1"/>
          <p:nvPr/>
        </p:nvSpPr>
        <p:spPr>
          <a:xfrm>
            <a:off x="8321040" y="5093208"/>
            <a:ext cx="3093415" cy="384048"/>
          </a:xfrm>
          <a:prstGeom prst="rect">
            <a:avLst/>
          </a:prstGeom>
          <a:noFill/>
          <a:ln/>
        </p:spPr>
        <p:txBody>
          <a:bodyPr wrap="square" lIns="0" tIns="0" rIns="0" bIns="0" rtlCol="0" anchor="t"/>
          <a:lstStyle/>
          <a:p>
            <a:pPr indent="0" marL="0">
              <a:buNone/>
            </a:pPr>
            <a:r>
              <a:rPr lang="en-US" sz="1300" dirty="0">
                <a:solidFill>
                  <a:schemeClr val="tx1"/>
                </a:solidFill>
              </a:rPr>
              <a:t>Seule la sécurité modifie ; tout est signalé</a:t>
            </a:r>
            <a:endParaRPr lang="en-US" sz="1300" dirty="0"/>
          </a:p>
        </p:txBody>
      </p:sp>
      <p:sp>
        <p:nvSpPr>
          <p:cNvPr id="28" name="Text 25"/>
          <p:cNvSpPr txBox="1"/>
          <p:nvPr/>
        </p:nvSpPr>
        <p:spPr>
          <a:xfrm>
            <a:off x="548640" y="5760720"/>
            <a:ext cx="11094415" cy="365760"/>
          </a:xfrm>
          <a:prstGeom prst="rect">
            <a:avLst/>
          </a:prstGeom>
          <a:noFill/>
          <a:ln/>
        </p:spPr>
        <p:txBody>
          <a:bodyPr wrap="square" lIns="0" tIns="0" rIns="0" bIns="0" rtlCol="0" anchor="t"/>
          <a:lstStyle/>
          <a:p>
            <a:pPr indent="0" marL="0">
              <a:buNone/>
            </a:pPr>
            <a:r>
              <a:rPr lang="en-US" sz="1400" i="1" dirty="0">
                <a:solidFill>
                  <a:schemeClr val="accent3"/>
                </a:solidFill>
              </a:rPr>
              <a:t>Choix assumé : seuil moyen. Un outil qui bloque à tort est contourné ; plancher et détection couvrent le reste.</a:t>
            </a:r>
            <a:endParaRPr lang="en-US" sz="14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ZOOM</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Journalisation : tout tracer, sans tout exposer</a:t>
            </a:r>
            <a:endParaRPr lang="en-US" sz="3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7863840" cy="914400"/>
        </p:xfrm>
        <a:graphic>
          <a:graphicData uri="http://schemas.openxmlformats.org/drawingml/2006/table">
            <a:tbl>
              <a:tblPr/>
              <a:tblGrid>
                <a:gridCol w="2651760"/>
                <a:gridCol w="3474720"/>
                <a:gridCol w="1737360"/>
              </a:tblGrid>
              <a:tr h="0">
                <a:tc>
                  <a:txBody>
                    <a:bodyPr/>
                    <a:lstStyle/>
                    <a:p>
                      <a:pPr indent="0" marL="0">
                        <a:buNone/>
                      </a:pPr>
                      <a:r>
                        <a:rPr lang="en-US" sz="1300" b="1" dirty="0">
                          <a:solidFill>
                            <a:schemeClr val="bg1"/>
                          </a:solidFill>
                        </a:rPr>
                        <a:t>Journal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Contenu</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Stockage UE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Audit d'administration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Qui a modifié filtres, clés, droits, connecteurs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Sécurité · 365 j</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Audit d'accès aux données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Appels aux API, lectures de secrets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Sécurité · 365 j</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Usage Gemini Enterprise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Qui a demandé quoi, sources, blocages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Usage · 90 j</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Texte intégral des échanges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Questions et réponses complètes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Désactivé (DPO)</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Contenu filtré Model Armor</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Texte bloqué, filtre déclenché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Désactivé (Google)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Statistiques d'usage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Actifs, requêtes, retours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Console Analytics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5" name="rgpd"/>
          <p:cNvSpPr/>
          <p:nvPr/>
        </p:nvSpPr>
        <p:spPr>
          <a:xfrm>
            <a:off x="8732520" y="1554480"/>
            <a:ext cx="2910535" cy="4526280"/>
          </a:xfrm>
          <a:prstGeom prst="roundRect">
            <a:avLst>
              <a:gd name="adj" fmla="val 2513"/>
            </a:avLst>
          </a:prstGeom>
          <a:solidFill>
            <a:schemeClr val="tx2"/>
          </a:solidFill>
          <a:ln/>
        </p:spPr>
      </p:sp>
      <p:pic>
        <p:nvPicPr>
          <p:cNvPr id="6" name="Image 0" descr="preencoded.png">    </p:cNvPr>
          <p:cNvPicPr>
            <a:picLocks noChangeAspect="1"/>
          </p:cNvPicPr>
          <p:nvPr/>
        </p:nvPicPr>
        <p:blipFill>
          <a:blip r:embed="rId1"/>
          <a:stretch>
            <a:fillRect/>
          </a:stretch>
        </p:blipFill>
        <p:spPr>
          <a:xfrm>
            <a:off x="8961120" y="1783080"/>
            <a:ext cx="411480" cy="411480"/>
          </a:xfrm>
          <a:prstGeom prst="rect">
            <a:avLst/>
          </a:prstGeom>
        </p:spPr>
      </p:pic>
      <p:sp>
        <p:nvSpPr>
          <p:cNvPr id="7" name="Text 3"/>
          <p:cNvSpPr txBox="1"/>
          <p:nvPr/>
        </p:nvSpPr>
        <p:spPr>
          <a:xfrm>
            <a:off x="9509760" y="1810512"/>
            <a:ext cx="2377440" cy="365760"/>
          </a:xfrm>
          <a:prstGeom prst="rect">
            <a:avLst/>
          </a:prstGeom>
          <a:noFill/>
          <a:ln/>
        </p:spPr>
        <p:txBody>
          <a:bodyPr wrap="square" lIns="0" tIns="0" rIns="0" bIns="0" rtlCol="0" anchor="t"/>
          <a:lstStyle/>
          <a:p>
            <a:pPr indent="0" marL="0">
              <a:buNone/>
            </a:pPr>
            <a:r>
              <a:rPr lang="en-US" sz="1700" b="1" dirty="0">
                <a:solidFill>
                  <a:schemeClr val="bg1"/>
                </a:solidFill>
              </a:rPr>
              <a:t>Détecter sans surveiller</a:t>
            </a:r>
            <a:endParaRPr lang="en-US" sz="1700" dirty="0"/>
          </a:p>
        </p:txBody>
      </p:sp>
      <p:sp>
        <p:nvSpPr>
          <p:cNvPr id="8" name="Text 4"/>
          <p:cNvSpPr txBox="1"/>
          <p:nvPr/>
        </p:nvSpPr>
        <p:spPr>
          <a:xfrm>
            <a:off x="8961120" y="2377440"/>
            <a:ext cx="2453335" cy="3566160"/>
          </a:xfrm>
          <a:prstGeom prst="rect">
            <a:avLst/>
          </a:prstGeom>
          <a:noFill/>
          <a:ln/>
        </p:spPr>
        <p:txBody>
          <a:bodyPr wrap="square" lIns="0" tIns="0" rIns="0" bIns="0" rtlCol="0" anchor="t"/>
          <a:lstStyle/>
          <a:p>
            <a:pPr indent="0" marL="0">
              <a:buNone/>
            </a:pPr>
            <a:r>
              <a:rPr lang="en-US" sz="1300" dirty="0">
                <a:solidFill>
                  <a:schemeClr val="accent6"/>
                </a:solidFill>
              </a:rPr>
              <a:t>Questions exclues du journal par défaut, lisibles par la sécurité seule. Les blocages sont comptés et alertés sans exposer le contenu.</a:t>
            </a:r>
            <a:endParaRPr lang="en-US" sz="1300" dirty="0"/>
          </a:p>
          <a:p>
            <a:pPr indent="0" marL="0">
              <a:buNone/>
            </a:pPr>
            <a:endParaRPr lang="en-US" sz="1300" dirty="0"/>
          </a:p>
          <a:p>
            <a:pPr indent="0" marL="0">
              <a:buNone/>
            </a:pPr>
            <a:r>
              <a:rPr lang="en-US" sz="1300" dirty="0">
                <a:solidFill>
                  <a:schemeClr val="accent6"/>
                </a:solidFill>
              </a:rPr>
              <a:t>RGPD : finalité écrite, information des salariés, registre, CSE si contrôle d'activité.</a:t>
            </a:r>
            <a:endParaRPr lang="en-US" sz="13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COUVERTURE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Onze risques, et le niveau qui les traite</a:t>
            </a:r>
            <a:endParaRPr lang="en-US" sz="3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91672" cy="914400"/>
        </p:xfrm>
        <a:graphic>
          <a:graphicData uri="http://schemas.openxmlformats.org/drawingml/2006/table">
            <a:tbl>
              <a:tblPr/>
              <a:tblGrid>
                <a:gridCol w="640080"/>
                <a:gridCol w="2468880"/>
                <a:gridCol w="3840480"/>
                <a:gridCol w="3044952"/>
                <a:gridCol w="1097280"/>
              </a:tblGrid>
              <a:tr h="0">
                <a:tc>
                  <a:txBody>
                    <a:bodyPr/>
                    <a:lstStyle/>
                    <a:p>
                      <a:pPr indent="0" marL="0">
                        <a:buNone/>
                      </a:pPr>
                      <a:r>
                        <a:rPr lang="en-US" sz="1200" b="1" dirty="0">
                          <a:solidFill>
                            <a:schemeClr val="bg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Risque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Exemple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Mesures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Niveau</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200" b="1" dirty="0">
                          <a:solidFill>
                            <a:schemeClr val="tx1"/>
                          </a:solidFill>
                        </a:rPr>
                        <a:t>R1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Accès non autorisé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Ex-collaborateur, compte partagé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SSO, groupes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0 → 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R2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Divulgation de données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Un stagiaire retrouve des salaires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Connecteurs fédérés, DLP</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R3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Injection de prompt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Consigne cachée dans un document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0 → 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R4</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Données personnelles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Un IBAN client collé dans une question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DLP France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R5</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Contenus malveillants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Lien de phishing relayé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Model Armor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0 → 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R6</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Sécurité affaiblie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Un filtre coupé « pour une démo »</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Rôles, plancher, alerte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R7</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Perte de maîtrise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Données hors UE, non révocables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UE, CMEK</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0 → 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R8</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Secrets exposés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Mot de passe dans un dépôt Git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Secret Manager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R9</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Exfiltration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Export massif, identifiants volés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IP fixes, VPC-SC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1 → 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R10</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Abus non détecté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200 jailbreaks ignorés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Journaux, alertes</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 → 2</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R11</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 incontrôlé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Un agent appelle une API sensible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Agent Gateway</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3</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ORGANISATION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Qui fait quoi</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1672" cy="914400"/>
        </p:xfrm>
        <a:graphic>
          <a:graphicData uri="http://schemas.openxmlformats.org/drawingml/2006/table">
            <a:tbl>
              <a:tblPr/>
              <a:tblGrid>
                <a:gridCol w="4206240"/>
                <a:gridCol w="1371600"/>
                <a:gridCol w="1463040"/>
                <a:gridCol w="1371600"/>
                <a:gridCol w="1280160"/>
                <a:gridCol w="1399032"/>
              </a:tblGrid>
              <a:tr h="0">
                <a:tc>
                  <a:txBody>
                    <a:bodyPr/>
                    <a:lstStyle/>
                    <a:p>
                      <a:pPr indent="0" marL="0">
                        <a:buNone/>
                      </a:pPr>
                      <a:r>
                        <a:rPr lang="en-US" sz="1400" b="1" dirty="0">
                          <a:solidFill>
                            <a:schemeClr val="bg1"/>
                          </a:solidFill>
                        </a:rPr>
                        <a:t>Activité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Sécurité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Admin Gemini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DevOps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DPO</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Métier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Filtres Model Armor, plancher, clés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 / 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Connecteurs et sources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Code Terraform, CI/CD</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 (revue)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 / 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Conservation, journalisation du contenu</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Ouverture à de nouveaux groupes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Enquête après alerte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R / A</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5" name="Text 2"/>
          <p:cNvSpPr txBox="1"/>
          <p:nvPr/>
        </p:nvSpPr>
        <p:spPr>
          <a:xfrm>
            <a:off x="548640" y="4572000"/>
            <a:ext cx="11094415" cy="274320"/>
          </a:xfrm>
          <a:prstGeom prst="rect">
            <a:avLst/>
          </a:prstGeom>
          <a:noFill/>
          <a:ln/>
        </p:spPr>
        <p:txBody>
          <a:bodyPr wrap="square" lIns="0" tIns="0" rIns="0" bIns="0" rtlCol="0" anchor="t"/>
          <a:lstStyle/>
          <a:p>
            <a:pPr indent="0" marL="0">
              <a:buNone/>
            </a:pPr>
            <a:r>
              <a:rPr lang="en-US" sz="1200" dirty="0">
                <a:solidFill>
                  <a:schemeClr val="accent3"/>
                </a:solidFill>
              </a:rPr>
              <a:t>R = réalise · A = approuve · C = consulté · I = informé</a:t>
            </a:r>
            <a:endParaRPr lang="en-US" sz="1200" dirty="0"/>
          </a:p>
        </p:txBody>
      </p:sp>
      <p:sp>
        <p:nvSpPr>
          <p:cNvPr id="6" name="Shape 3"/>
          <p:cNvSpPr/>
          <p:nvPr/>
        </p:nvSpPr>
        <p:spPr>
          <a:xfrm>
            <a:off x="548640" y="5029200"/>
            <a:ext cx="11094415" cy="1051560"/>
          </a:xfrm>
          <a:prstGeom prst="roundRect">
            <a:avLst>
              <a:gd name="adj" fmla="val 6957"/>
            </a:avLst>
          </a:prstGeom>
          <a:solidFill>
            <a:schemeClr val="bg2"/>
          </a:solidFill>
          <a:ln/>
        </p:spPr>
      </p:sp>
      <p:sp>
        <p:nvSpPr>
          <p:cNvPr id="7" name="Text 4"/>
          <p:cNvSpPr txBox="1"/>
          <p:nvPr/>
        </p:nvSpPr>
        <p:spPr>
          <a:xfrm>
            <a:off x="777240" y="5166360"/>
            <a:ext cx="10637215" cy="777240"/>
          </a:xfrm>
          <a:prstGeom prst="rect">
            <a:avLst/>
          </a:prstGeom>
          <a:noFill/>
          <a:ln/>
        </p:spPr>
        <p:txBody>
          <a:bodyPr wrap="square" lIns="0" tIns="0" rIns="0" bIns="0" rtlCol="0" anchor="ctr"/>
          <a:lstStyle/>
          <a:p>
            <a:pPr indent="0" marL="0">
              <a:buNone/>
            </a:pPr>
            <a:r>
              <a:rPr lang="en-US" sz="1500" dirty="0">
                <a:solidFill>
                  <a:schemeClr val="tx2"/>
                </a:solidFill>
              </a:rPr>
              <a:t>Le point clé : la sécurité approuve les garde-fous, le métier approuve l'ouverture, le DPO approuve la conservation. Personne n'est juge et partie.</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PLANNING INDICATIF</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Douze semaines jusqu'à la production</a:t>
            </a:r>
            <a:endParaRPr lang="en-US" sz="3000" dirty="0"/>
          </a:p>
        </p:txBody>
      </p:sp>
      <p:sp>
        <p:nvSpPr>
          <p:cNvPr id="4" name="Shape 2"/>
          <p:cNvSpPr/>
          <p:nvPr/>
        </p:nvSpPr>
        <p:spPr>
          <a:xfrm>
            <a:off x="548640" y="1737360"/>
            <a:ext cx="2567864" cy="914400"/>
          </a:xfrm>
          <a:prstGeom prst="chevron">
            <a:avLst/>
          </a:prstGeom>
          <a:solidFill>
            <a:schemeClr val="accent3"/>
          </a:solidFill>
          <a:ln/>
        </p:spPr>
      </p:sp>
      <p:sp>
        <p:nvSpPr>
          <p:cNvPr id="5" name="Text 3"/>
          <p:cNvSpPr txBox="1"/>
          <p:nvPr/>
        </p:nvSpPr>
        <p:spPr>
          <a:xfrm>
            <a:off x="868680" y="1737360"/>
            <a:ext cx="1927784" cy="914400"/>
          </a:xfrm>
          <a:prstGeom prst="rect">
            <a:avLst/>
          </a:prstGeom>
          <a:noFill/>
          <a:ln/>
        </p:spPr>
        <p:txBody>
          <a:bodyPr wrap="square" lIns="0" tIns="0" rIns="0" bIns="0" rtlCol="0" anchor="ctr"/>
          <a:lstStyle/>
          <a:p>
            <a:pPr algn="ctr" indent="0" marL="0">
              <a:buNone/>
            </a:pPr>
            <a:r>
              <a:rPr lang="en-US" sz="2000" b="1" dirty="0">
                <a:solidFill>
                  <a:schemeClr val="bg1"/>
                </a:solidFill>
              </a:rPr>
              <a:t>S1 – S2</a:t>
            </a:r>
            <a:endParaRPr lang="en-US" sz="2000" dirty="0"/>
          </a:p>
        </p:txBody>
      </p:sp>
      <p:sp>
        <p:nvSpPr>
          <p:cNvPr id="6" name="Text 4"/>
          <p:cNvSpPr txBox="1"/>
          <p:nvPr/>
        </p:nvSpPr>
        <p:spPr>
          <a:xfrm>
            <a:off x="548640" y="2880360"/>
            <a:ext cx="2567864" cy="365760"/>
          </a:xfrm>
          <a:prstGeom prst="rect">
            <a:avLst/>
          </a:prstGeom>
          <a:noFill/>
          <a:ln/>
        </p:spPr>
        <p:txBody>
          <a:bodyPr wrap="square" lIns="0" tIns="0" rIns="0" bIns="0" rtlCol="0" anchor="t"/>
          <a:lstStyle/>
          <a:p>
            <a:pPr indent="0" marL="0">
              <a:buNone/>
            </a:pPr>
            <a:r>
              <a:rPr lang="en-US" sz="1800" b="1" dirty="0">
                <a:solidFill>
                  <a:schemeClr val="tx2"/>
                </a:solidFill>
              </a:rPr>
              <a:t>Niveau 0</a:t>
            </a:r>
            <a:endParaRPr lang="en-US" sz="1800" dirty="0"/>
          </a:p>
        </p:txBody>
      </p:sp>
      <p:sp>
        <p:nvSpPr>
          <p:cNvPr id="7" name="Text 5"/>
          <p:cNvSpPr txBox="1"/>
          <p:nvPr/>
        </p:nvSpPr>
        <p:spPr>
          <a:xfrm>
            <a:off x="548640" y="3291840"/>
            <a:ext cx="2384984" cy="822960"/>
          </a:xfrm>
          <a:prstGeom prst="rect">
            <a:avLst/>
          </a:prstGeom>
          <a:noFill/>
          <a:ln/>
        </p:spPr>
        <p:txBody>
          <a:bodyPr wrap="square" lIns="0" tIns="0" rIns="0" bIns="0" rtlCol="0" anchor="t"/>
          <a:lstStyle/>
          <a:p>
            <a:pPr indent="0" marL="0">
              <a:buNone/>
            </a:pPr>
            <a:r>
              <a:rPr lang="en-US" sz="1400" dirty="0">
                <a:solidFill>
                  <a:schemeClr val="tx1"/>
                </a:solidFill>
              </a:rPr>
              <a:t>Découverte console, 4 décisions actées</a:t>
            </a:r>
            <a:endParaRPr lang="en-US" sz="1400" dirty="0"/>
          </a:p>
        </p:txBody>
      </p:sp>
      <p:sp>
        <p:nvSpPr>
          <p:cNvPr id="8" name="Shape 6"/>
          <p:cNvSpPr/>
          <p:nvPr/>
        </p:nvSpPr>
        <p:spPr>
          <a:xfrm>
            <a:off x="3390824" y="1737360"/>
            <a:ext cx="2567864" cy="914400"/>
          </a:xfrm>
          <a:prstGeom prst="chevron">
            <a:avLst/>
          </a:prstGeom>
          <a:solidFill>
            <a:schemeClr val="accent1"/>
          </a:solidFill>
          <a:ln/>
        </p:spPr>
      </p:sp>
      <p:sp>
        <p:nvSpPr>
          <p:cNvPr id="9" name="Text 7"/>
          <p:cNvSpPr txBox="1"/>
          <p:nvPr/>
        </p:nvSpPr>
        <p:spPr>
          <a:xfrm>
            <a:off x="3710864" y="1737360"/>
            <a:ext cx="1927784" cy="914400"/>
          </a:xfrm>
          <a:prstGeom prst="rect">
            <a:avLst/>
          </a:prstGeom>
          <a:noFill/>
          <a:ln/>
        </p:spPr>
        <p:txBody>
          <a:bodyPr wrap="square" lIns="0" tIns="0" rIns="0" bIns="0" rtlCol="0" anchor="ctr"/>
          <a:lstStyle/>
          <a:p>
            <a:pPr algn="ctr" indent="0" marL="0">
              <a:buNone/>
            </a:pPr>
            <a:r>
              <a:rPr lang="en-US" sz="2000" b="1" dirty="0">
                <a:solidFill>
                  <a:schemeClr val="bg1"/>
                </a:solidFill>
              </a:rPr>
              <a:t>S3 – S6</a:t>
            </a:r>
            <a:endParaRPr lang="en-US" sz="2000" dirty="0"/>
          </a:p>
        </p:txBody>
      </p:sp>
      <p:sp>
        <p:nvSpPr>
          <p:cNvPr id="10" name="Text 8"/>
          <p:cNvSpPr txBox="1"/>
          <p:nvPr/>
        </p:nvSpPr>
        <p:spPr>
          <a:xfrm>
            <a:off x="3390824" y="2880360"/>
            <a:ext cx="2567864" cy="365760"/>
          </a:xfrm>
          <a:prstGeom prst="rect">
            <a:avLst/>
          </a:prstGeom>
          <a:noFill/>
          <a:ln/>
        </p:spPr>
        <p:txBody>
          <a:bodyPr wrap="square" lIns="0" tIns="0" rIns="0" bIns="0" rtlCol="0" anchor="t"/>
          <a:lstStyle/>
          <a:p>
            <a:pPr indent="0" marL="0">
              <a:buNone/>
            </a:pPr>
            <a:r>
              <a:rPr lang="en-US" sz="1800" b="1" dirty="0">
                <a:solidFill>
                  <a:schemeClr val="tx2"/>
                </a:solidFill>
              </a:rPr>
              <a:t>Niveau 1</a:t>
            </a:r>
            <a:endParaRPr lang="en-US" sz="1800" dirty="0"/>
          </a:p>
        </p:txBody>
      </p:sp>
      <p:sp>
        <p:nvSpPr>
          <p:cNvPr id="11" name="Text 9"/>
          <p:cNvSpPr txBox="1"/>
          <p:nvPr/>
        </p:nvSpPr>
        <p:spPr>
          <a:xfrm>
            <a:off x="3390824" y="3291840"/>
            <a:ext cx="2384984" cy="822960"/>
          </a:xfrm>
          <a:prstGeom prst="rect">
            <a:avLst/>
          </a:prstGeom>
          <a:noFill/>
          <a:ln/>
        </p:spPr>
        <p:txBody>
          <a:bodyPr wrap="square" lIns="0" tIns="0" rIns="0" bIns="0" rtlCol="0" anchor="t"/>
          <a:lstStyle/>
          <a:p>
            <a:pPr indent="0" marL="0">
              <a:buNone/>
            </a:pPr>
            <a:r>
              <a:rPr lang="en-US" sz="1400" dirty="0">
                <a:solidFill>
                  <a:schemeClr val="tx1"/>
                </a:solidFill>
              </a:rPr>
              <a:t>Socle Terraform, recette, pilote</a:t>
            </a:r>
            <a:endParaRPr lang="en-US" sz="1400" dirty="0"/>
          </a:p>
        </p:txBody>
      </p:sp>
      <p:sp>
        <p:nvSpPr>
          <p:cNvPr id="12" name="Shape 10"/>
          <p:cNvSpPr/>
          <p:nvPr/>
        </p:nvSpPr>
        <p:spPr>
          <a:xfrm>
            <a:off x="6233008" y="1737360"/>
            <a:ext cx="2567864" cy="914400"/>
          </a:xfrm>
          <a:prstGeom prst="chevron">
            <a:avLst/>
          </a:prstGeom>
          <a:solidFill>
            <a:schemeClr val="accent2"/>
          </a:solidFill>
          <a:ln/>
        </p:spPr>
      </p:sp>
      <p:sp>
        <p:nvSpPr>
          <p:cNvPr id="13" name="Text 11"/>
          <p:cNvSpPr txBox="1"/>
          <p:nvPr/>
        </p:nvSpPr>
        <p:spPr>
          <a:xfrm>
            <a:off x="6553048" y="1737360"/>
            <a:ext cx="1927784" cy="914400"/>
          </a:xfrm>
          <a:prstGeom prst="rect">
            <a:avLst/>
          </a:prstGeom>
          <a:noFill/>
          <a:ln/>
        </p:spPr>
        <p:txBody>
          <a:bodyPr wrap="square" lIns="0" tIns="0" rIns="0" bIns="0" rtlCol="0" anchor="ctr"/>
          <a:lstStyle/>
          <a:p>
            <a:pPr algn="ctr" indent="0" marL="0">
              <a:buNone/>
            </a:pPr>
            <a:r>
              <a:rPr lang="en-US" sz="2000" b="1" dirty="0">
                <a:solidFill>
                  <a:schemeClr val="bg1"/>
                </a:solidFill>
              </a:rPr>
              <a:t>S7 – S12</a:t>
            </a:r>
            <a:endParaRPr lang="en-US" sz="2000" dirty="0"/>
          </a:p>
        </p:txBody>
      </p:sp>
      <p:sp>
        <p:nvSpPr>
          <p:cNvPr id="14" name="Text 12"/>
          <p:cNvSpPr txBox="1"/>
          <p:nvPr/>
        </p:nvSpPr>
        <p:spPr>
          <a:xfrm>
            <a:off x="6233008" y="2880360"/>
            <a:ext cx="2567864" cy="365760"/>
          </a:xfrm>
          <a:prstGeom prst="rect">
            <a:avLst/>
          </a:prstGeom>
          <a:noFill/>
          <a:ln/>
        </p:spPr>
        <p:txBody>
          <a:bodyPr wrap="square" lIns="0" tIns="0" rIns="0" bIns="0" rtlCol="0" anchor="t"/>
          <a:lstStyle/>
          <a:p>
            <a:pPr indent="0" marL="0">
              <a:buNone/>
            </a:pPr>
            <a:r>
              <a:rPr lang="en-US" sz="1800" b="1" dirty="0">
                <a:solidFill>
                  <a:schemeClr val="tx2"/>
                </a:solidFill>
              </a:rPr>
              <a:t>Niveau 2</a:t>
            </a:r>
            <a:endParaRPr lang="en-US" sz="1800" dirty="0"/>
          </a:p>
        </p:txBody>
      </p:sp>
      <p:sp>
        <p:nvSpPr>
          <p:cNvPr id="15" name="Text 13"/>
          <p:cNvSpPr txBox="1"/>
          <p:nvPr/>
        </p:nvSpPr>
        <p:spPr>
          <a:xfrm>
            <a:off x="6233008" y="3291840"/>
            <a:ext cx="2384984" cy="822960"/>
          </a:xfrm>
          <a:prstGeom prst="rect">
            <a:avLst/>
          </a:prstGeom>
          <a:noFill/>
          <a:ln/>
        </p:spPr>
        <p:txBody>
          <a:bodyPr wrap="square" lIns="0" tIns="0" rIns="0" bIns="0" rtlCol="0" anchor="t"/>
          <a:lstStyle/>
          <a:p>
            <a:pPr indent="0" marL="0">
              <a:buNone/>
            </a:pPr>
            <a:r>
              <a:rPr lang="en-US" sz="1400" dirty="0">
                <a:solidFill>
                  <a:schemeClr val="tx1"/>
                </a:solidFill>
              </a:rPr>
              <a:t>Production : CMEK, CI/CD, ouverture</a:t>
            </a:r>
            <a:endParaRPr lang="en-US" sz="1400" dirty="0"/>
          </a:p>
        </p:txBody>
      </p:sp>
      <p:sp>
        <p:nvSpPr>
          <p:cNvPr id="16" name="Shape 14"/>
          <p:cNvSpPr/>
          <p:nvPr/>
        </p:nvSpPr>
        <p:spPr>
          <a:xfrm>
            <a:off x="9075191" y="1737360"/>
            <a:ext cx="2567864" cy="914400"/>
          </a:xfrm>
          <a:prstGeom prst="chevron">
            <a:avLst/>
          </a:prstGeom>
          <a:solidFill>
            <a:schemeClr val="tx2"/>
          </a:solidFill>
          <a:ln/>
        </p:spPr>
      </p:sp>
      <p:sp>
        <p:nvSpPr>
          <p:cNvPr id="17" name="Text 15"/>
          <p:cNvSpPr txBox="1"/>
          <p:nvPr/>
        </p:nvSpPr>
        <p:spPr>
          <a:xfrm>
            <a:off x="9395231" y="1737360"/>
            <a:ext cx="1927784" cy="914400"/>
          </a:xfrm>
          <a:prstGeom prst="rect">
            <a:avLst/>
          </a:prstGeom>
          <a:noFill/>
          <a:ln/>
        </p:spPr>
        <p:txBody>
          <a:bodyPr wrap="square" lIns="0" tIns="0" rIns="0" bIns="0" rtlCol="0" anchor="ctr"/>
          <a:lstStyle/>
          <a:p>
            <a:pPr algn="ctr" indent="0" marL="0">
              <a:buNone/>
            </a:pPr>
            <a:r>
              <a:rPr lang="en-US" sz="2000" b="1" dirty="0">
                <a:solidFill>
                  <a:schemeClr val="bg1"/>
                </a:solidFill>
              </a:rPr>
              <a:t>Ensuite</a:t>
            </a:r>
            <a:endParaRPr lang="en-US" sz="2000" dirty="0"/>
          </a:p>
        </p:txBody>
      </p:sp>
      <p:sp>
        <p:nvSpPr>
          <p:cNvPr id="18" name="Text 16"/>
          <p:cNvSpPr txBox="1"/>
          <p:nvPr/>
        </p:nvSpPr>
        <p:spPr>
          <a:xfrm>
            <a:off x="9075191" y="2880360"/>
            <a:ext cx="2567864" cy="365760"/>
          </a:xfrm>
          <a:prstGeom prst="rect">
            <a:avLst/>
          </a:prstGeom>
          <a:noFill/>
          <a:ln/>
        </p:spPr>
        <p:txBody>
          <a:bodyPr wrap="square" lIns="0" tIns="0" rIns="0" bIns="0" rtlCol="0" anchor="t"/>
          <a:lstStyle/>
          <a:p>
            <a:pPr indent="0" marL="0">
              <a:buNone/>
            </a:pPr>
            <a:r>
              <a:rPr lang="en-US" sz="1800" b="1" dirty="0">
                <a:solidFill>
                  <a:schemeClr val="tx2"/>
                </a:solidFill>
              </a:rPr>
              <a:t>Niveau 3</a:t>
            </a:r>
            <a:endParaRPr lang="en-US" sz="1800" dirty="0"/>
          </a:p>
        </p:txBody>
      </p:sp>
      <p:sp>
        <p:nvSpPr>
          <p:cNvPr id="19" name="Text 17"/>
          <p:cNvSpPr txBox="1"/>
          <p:nvPr/>
        </p:nvSpPr>
        <p:spPr>
          <a:xfrm>
            <a:off x="9075191" y="3291840"/>
            <a:ext cx="2384984" cy="822960"/>
          </a:xfrm>
          <a:prstGeom prst="rect">
            <a:avLst/>
          </a:prstGeom>
          <a:noFill/>
          <a:ln/>
        </p:spPr>
        <p:txBody>
          <a:bodyPr wrap="square" lIns="0" tIns="0" rIns="0" bIns="0" rtlCol="0" anchor="t"/>
          <a:lstStyle/>
          <a:p>
            <a:pPr indent="0" marL="0">
              <a:buNone/>
            </a:pPr>
            <a:r>
              <a:rPr lang="en-US" sz="1400" dirty="0">
                <a:solidFill>
                  <a:schemeClr val="tx1"/>
                </a:solidFill>
              </a:rPr>
              <a:t>Agents, Databricks, VPC-SC</a:t>
            </a:r>
            <a:endParaRPr lang="en-US" sz="1400" dirty="0"/>
          </a:p>
        </p:txBody>
      </p:sp>
      <p:sp>
        <p:nvSpPr>
          <p:cNvPr id="20" name="Shape 18"/>
          <p:cNvSpPr/>
          <p:nvPr/>
        </p:nvSpPr>
        <p:spPr>
          <a:xfrm>
            <a:off x="548640" y="4572000"/>
            <a:ext cx="11094415" cy="1280160"/>
          </a:xfrm>
          <a:prstGeom prst="roundRect">
            <a:avLst>
              <a:gd name="adj" fmla="val 5714"/>
            </a:avLst>
          </a:prstGeom>
          <a:solidFill>
            <a:srgbClr val="FBF1EA"/>
          </a:solidFill>
          <a:ln/>
        </p:spPr>
      </p:sp>
      <p:sp>
        <p:nvSpPr>
          <p:cNvPr id="21" name="Text 19"/>
          <p:cNvSpPr txBox="1"/>
          <p:nvPr/>
        </p:nvSpPr>
        <p:spPr>
          <a:xfrm>
            <a:off x="777240" y="4709160"/>
            <a:ext cx="10637215" cy="1005840"/>
          </a:xfrm>
          <a:prstGeom prst="rect">
            <a:avLst/>
          </a:prstGeom>
          <a:noFill/>
          <a:ln/>
        </p:spPr>
        <p:txBody>
          <a:bodyPr wrap="square" lIns="0" tIns="0" rIns="0" bIns="0" rtlCol="0" anchor="ctr"/>
          <a:lstStyle/>
          <a:p>
            <a:pPr indent="0" marL="0">
              <a:buNone/>
            </a:pPr>
            <a:r>
              <a:rPr lang="en-US" sz="1500" dirty="0">
                <a:solidFill>
                  <a:schemeClr val="accent4"/>
                </a:solidFill>
              </a:rPr>
              <a:t>Durées indicatives : le chemin critique est rarement technique. Ce sont les décisions (identité, DPO) et les autorisations des sources (Microsoft, GitHub, Atlassian) qu'il faut lancer dès le niveau 0.</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TRANSPARENCE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Ce qui reste à valider sur le projet réel</a:t>
            </a:r>
            <a:endParaRPr lang="en-US" sz="30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1672" cy="914400"/>
        </p:xfrm>
        <a:graphic>
          <a:graphicData uri="http://schemas.openxmlformats.org/drawingml/2006/table">
            <a:tbl>
              <a:tblPr/>
              <a:tblGrid>
                <a:gridCol w="5852160"/>
                <a:gridCol w="5239512"/>
              </a:tblGrid>
              <a:tr h="0">
                <a:tc>
                  <a:txBody>
                    <a:bodyPr/>
                    <a:lstStyle/>
                    <a:p>
                      <a:pPr indent="0" marL="0">
                        <a:buNone/>
                      </a:pPr>
                      <a:r>
                        <a:rPr lang="en-US" sz="1400" b="1" dirty="0">
                          <a:solidFill>
                            <a:schemeClr val="bg1"/>
                          </a:solidFill>
                        </a:rPr>
                        <a:t>Point à confirmer en recette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Repli si besoin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Localisation du modèle DLP associé à Model Armor en UE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Autre localisation DLP, ou filtre de base temporaire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Paramètres exacts de certains connecteurs (Teams, GitHub)</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Création une fois en console, puis reprise en code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Motif de blocage visible dans les journaux d'usage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Journalisation Model Armor temporaire en recette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Opérations surveillées par l'alerte « garde-fou modifié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Ajustement du filtre après le premier changement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Exclusion effective des questions du journal par défaut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Vérification dans l'explorateur de journaux</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5" name="Shape 2"/>
          <p:cNvSpPr/>
          <p:nvPr/>
        </p:nvSpPr>
        <p:spPr>
          <a:xfrm>
            <a:off x="548640" y="4754880"/>
            <a:ext cx="11094415" cy="1188720"/>
          </a:xfrm>
          <a:prstGeom prst="roundRect">
            <a:avLst>
              <a:gd name="adj" fmla="val 6154"/>
            </a:avLst>
          </a:prstGeom>
          <a:solidFill>
            <a:schemeClr val="bg2"/>
          </a:solidFill>
          <a:ln/>
        </p:spPr>
      </p:sp>
      <p:sp>
        <p:nvSpPr>
          <p:cNvPr id="6" name="Text 3"/>
          <p:cNvSpPr txBox="1"/>
          <p:nvPr/>
        </p:nvSpPr>
        <p:spPr>
          <a:xfrm>
            <a:off x="777240" y="4892040"/>
            <a:ext cx="10637215" cy="914400"/>
          </a:xfrm>
          <a:prstGeom prst="rect">
            <a:avLst/>
          </a:prstGeom>
          <a:noFill/>
          <a:ln/>
        </p:spPr>
        <p:txBody>
          <a:bodyPr wrap="square" lIns="0" tIns="0" rIns="0" bIns="0" rtlCol="0" anchor="ctr"/>
          <a:lstStyle/>
          <a:p>
            <a:pPr indent="0" marL="0">
              <a:buNone/>
            </a:pPr>
            <a:r>
              <a:rPr lang="en-US" sz="1500" dirty="0">
                <a:solidFill>
                  <a:schemeClr val="tx2"/>
                </a:solidFill>
              </a:rPr>
              <a:t>Le socle Terraform est validé syntaxiquement et construit sur la documentation Google d'octobre 2026. Il sera confirmé lors de la recette du niveau 1 : chaque point a sa solution de repli.</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6"/>
                </a:solidFill>
              </a:rPr>
              <a:t>CONCLUSION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bg1"/>
                </a:solidFill>
              </a:rPr>
              <a:t>Pourquoi cette approche est la bonne</a:t>
            </a:r>
            <a:endParaRPr lang="en-US" sz="3000" dirty="0"/>
          </a:p>
        </p:txBody>
      </p:sp>
      <p:sp>
        <p:nvSpPr>
          <p:cNvPr id="4" name="Shape 2"/>
          <p:cNvSpPr/>
          <p:nvPr/>
        </p:nvSpPr>
        <p:spPr>
          <a:xfrm>
            <a:off x="548640" y="1600200"/>
            <a:ext cx="502920" cy="502920"/>
          </a:xfrm>
          <a:prstGeom prst="ellipse">
            <a:avLst/>
          </a:prstGeom>
          <a:solidFill>
            <a:schemeClr val="accent1"/>
          </a:solidFill>
          <a:ln/>
        </p:spPr>
      </p:sp>
      <p:sp>
        <p:nvSpPr>
          <p:cNvPr id="5" name="Text 3"/>
          <p:cNvSpPr txBox="1"/>
          <p:nvPr/>
        </p:nvSpPr>
        <p:spPr>
          <a:xfrm>
            <a:off x="548640" y="16002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6" name="Text 4"/>
          <p:cNvSpPr txBox="1"/>
          <p:nvPr/>
        </p:nvSpPr>
        <p:spPr>
          <a:xfrm>
            <a:off x="1280160" y="1600200"/>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Démarrer demain  </a:t>
            </a:r>
            <a:pPr indent="0" marL="0">
              <a:buNone/>
            </a:pPr>
            <a:r>
              <a:rPr lang="en-US" sz="1700" dirty="0">
                <a:solidFill>
                  <a:schemeClr val="accent6"/>
                </a:solidFill>
              </a:rPr>
              <a:t>en console, sans exposer une seule donnée sensible</a:t>
            </a:r>
            <a:endParaRPr lang="en-US" sz="1700" dirty="0"/>
          </a:p>
        </p:txBody>
      </p:sp>
      <p:sp>
        <p:nvSpPr>
          <p:cNvPr id="7" name="Shape 5"/>
          <p:cNvSpPr/>
          <p:nvPr/>
        </p:nvSpPr>
        <p:spPr>
          <a:xfrm>
            <a:off x="548640" y="2313432"/>
            <a:ext cx="502920" cy="502920"/>
          </a:xfrm>
          <a:prstGeom prst="ellipse">
            <a:avLst/>
          </a:prstGeom>
          <a:solidFill>
            <a:schemeClr val="accent1"/>
          </a:solidFill>
          <a:ln/>
        </p:spPr>
      </p:sp>
      <p:sp>
        <p:nvSpPr>
          <p:cNvPr id="8" name="Text 6"/>
          <p:cNvSpPr txBox="1"/>
          <p:nvPr/>
        </p:nvSpPr>
        <p:spPr>
          <a:xfrm>
            <a:off x="548640" y="2313432"/>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9" name="Text 7"/>
          <p:cNvSpPr txBox="1"/>
          <p:nvPr/>
        </p:nvSpPr>
        <p:spPr>
          <a:xfrm>
            <a:off x="1280160" y="2313432"/>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Décider au bon moment  </a:t>
            </a:r>
            <a:pPr indent="0" marL="0">
              <a:buNone/>
            </a:pPr>
            <a:r>
              <a:rPr lang="en-US" sz="1700" dirty="0">
                <a:solidFill>
                  <a:schemeClr val="accent6"/>
                </a:solidFill>
              </a:rPr>
              <a:t>les choix irréversibles après avoir appris</a:t>
            </a:r>
            <a:endParaRPr lang="en-US" sz="1700" dirty="0"/>
          </a:p>
        </p:txBody>
      </p:sp>
      <p:sp>
        <p:nvSpPr>
          <p:cNvPr id="10" name="Shape 8"/>
          <p:cNvSpPr/>
          <p:nvPr/>
        </p:nvSpPr>
        <p:spPr>
          <a:xfrm>
            <a:off x="548640" y="3026664"/>
            <a:ext cx="502920" cy="502920"/>
          </a:xfrm>
          <a:prstGeom prst="ellipse">
            <a:avLst/>
          </a:prstGeom>
          <a:solidFill>
            <a:schemeClr val="accent1"/>
          </a:solidFill>
          <a:ln/>
        </p:spPr>
      </p:sp>
      <p:sp>
        <p:nvSpPr>
          <p:cNvPr id="11" name="Text 9"/>
          <p:cNvSpPr txBox="1"/>
          <p:nvPr/>
        </p:nvSpPr>
        <p:spPr>
          <a:xfrm>
            <a:off x="548640" y="3026664"/>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2" name="Text 10"/>
          <p:cNvSpPr txBox="1"/>
          <p:nvPr/>
        </p:nvSpPr>
        <p:spPr>
          <a:xfrm>
            <a:off x="1280160" y="3026664"/>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Sécurité vérifiable  </a:t>
            </a:r>
            <a:pPr indent="0" marL="0">
              <a:buNone/>
            </a:pPr>
            <a:r>
              <a:rPr lang="en-US" sz="1700" dirty="0">
                <a:solidFill>
                  <a:schemeClr val="accent6"/>
                </a:solidFill>
              </a:rPr>
              <a:t>un risque, une mesure, un test, une trace</a:t>
            </a:r>
            <a:endParaRPr lang="en-US" sz="1700" dirty="0"/>
          </a:p>
        </p:txBody>
      </p:sp>
      <p:sp>
        <p:nvSpPr>
          <p:cNvPr id="13" name="Shape 11"/>
          <p:cNvSpPr/>
          <p:nvPr/>
        </p:nvSpPr>
        <p:spPr>
          <a:xfrm>
            <a:off x="548640" y="3739896"/>
            <a:ext cx="502920" cy="502920"/>
          </a:xfrm>
          <a:prstGeom prst="ellipse">
            <a:avLst/>
          </a:prstGeom>
          <a:solidFill>
            <a:schemeClr val="accent1"/>
          </a:solidFill>
          <a:ln/>
        </p:spPr>
      </p:sp>
      <p:sp>
        <p:nvSpPr>
          <p:cNvPr id="14" name="Text 12"/>
          <p:cNvSpPr txBox="1"/>
          <p:nvPr/>
        </p:nvSpPr>
        <p:spPr>
          <a:xfrm>
            <a:off x="548640" y="3739896"/>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5" name="Text 13"/>
          <p:cNvSpPr txBox="1"/>
          <p:nvPr/>
        </p:nvSpPr>
        <p:spPr>
          <a:xfrm>
            <a:off x="1280160" y="3739896"/>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Protéger l'adoption  </a:t>
            </a:r>
            <a:pPr indent="0" marL="0">
              <a:buNone/>
            </a:pPr>
            <a:r>
              <a:rPr lang="en-US" sz="1700" dirty="0">
                <a:solidFill>
                  <a:schemeClr val="accent6"/>
                </a:solidFill>
              </a:rPr>
              <a:t>des réglages mesurés, que personne ne contourne</a:t>
            </a:r>
            <a:endParaRPr lang="en-US" sz="1700" dirty="0"/>
          </a:p>
        </p:txBody>
      </p:sp>
      <p:sp>
        <p:nvSpPr>
          <p:cNvPr id="16" name="Shape 14"/>
          <p:cNvSpPr/>
          <p:nvPr/>
        </p:nvSpPr>
        <p:spPr>
          <a:xfrm>
            <a:off x="548640" y="4453128"/>
            <a:ext cx="502920" cy="502920"/>
          </a:xfrm>
          <a:prstGeom prst="ellipse">
            <a:avLst/>
          </a:prstGeom>
          <a:solidFill>
            <a:schemeClr val="accent1"/>
          </a:solidFill>
          <a:ln/>
        </p:spPr>
      </p:sp>
      <p:sp>
        <p:nvSpPr>
          <p:cNvPr id="17" name="Text 15"/>
          <p:cNvSpPr txBox="1"/>
          <p:nvPr/>
        </p:nvSpPr>
        <p:spPr>
          <a:xfrm>
            <a:off x="548640" y="4453128"/>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18" name="Text 16"/>
          <p:cNvSpPr txBox="1"/>
          <p:nvPr/>
        </p:nvSpPr>
        <p:spPr>
          <a:xfrm>
            <a:off x="1280160" y="4453128"/>
            <a:ext cx="6583680" cy="502920"/>
          </a:xfrm>
          <a:prstGeom prst="rect">
            <a:avLst/>
          </a:prstGeom>
          <a:noFill/>
          <a:ln/>
        </p:spPr>
        <p:txBody>
          <a:bodyPr wrap="square" lIns="0" tIns="0" rIns="0" bIns="0" rtlCol="0" anchor="ctr"/>
          <a:lstStyle/>
          <a:p>
            <a:pPr indent="0" marL="0">
              <a:buNone/>
            </a:pPr>
            <a:r>
              <a:rPr lang="en-US" sz="1700" b="1" dirty="0">
                <a:solidFill>
                  <a:schemeClr val="bg1"/>
                </a:solidFill>
              </a:rPr>
              <a:t>Préparer la suite  </a:t>
            </a:r>
            <a:pPr indent="0" marL="0">
              <a:buNone/>
            </a:pPr>
            <a:r>
              <a:rPr lang="en-US" sz="1700" dirty="0">
                <a:solidFill>
                  <a:schemeClr val="accent6"/>
                </a:solidFill>
              </a:rPr>
              <a:t>agents, Databricks et périmètre sans refaire le socle</a:t>
            </a:r>
            <a:endParaRPr lang="en-US" sz="1700" dirty="0"/>
          </a:p>
        </p:txBody>
      </p:sp>
      <p:sp>
        <p:nvSpPr>
          <p:cNvPr id="19" name="prochaine"/>
          <p:cNvSpPr/>
          <p:nvPr/>
        </p:nvSpPr>
        <p:spPr>
          <a:xfrm>
            <a:off x="7863840" y="1600200"/>
            <a:ext cx="3779215" cy="3291840"/>
          </a:xfrm>
          <a:prstGeom prst="roundRect">
            <a:avLst>
              <a:gd name="adj" fmla="val 2222"/>
            </a:avLst>
          </a:prstGeom>
          <a:solidFill>
            <a:schemeClr val="accent1"/>
          </a:solidFill>
          <a:ln/>
        </p:spPr>
      </p:sp>
      <p:sp>
        <p:nvSpPr>
          <p:cNvPr id="20" name="Text 18"/>
          <p:cNvSpPr txBox="1"/>
          <p:nvPr/>
        </p:nvSpPr>
        <p:spPr>
          <a:xfrm>
            <a:off x="8138160" y="1828800"/>
            <a:ext cx="3474720" cy="411480"/>
          </a:xfrm>
          <a:prstGeom prst="rect">
            <a:avLst/>
          </a:prstGeom>
          <a:noFill/>
          <a:ln/>
        </p:spPr>
        <p:txBody>
          <a:bodyPr wrap="square" lIns="0" tIns="0" rIns="0" bIns="0" rtlCol="0" anchor="t"/>
          <a:lstStyle/>
          <a:p>
            <a:pPr indent="0" marL="0">
              <a:buNone/>
            </a:pPr>
            <a:r>
              <a:rPr lang="en-US" sz="2000" b="1" dirty="0">
                <a:solidFill>
                  <a:schemeClr val="bg1"/>
                </a:solidFill>
              </a:rPr>
              <a:t>Prochaine étape</a:t>
            </a:r>
            <a:endParaRPr lang="en-US" sz="2000" dirty="0"/>
          </a:p>
        </p:txBody>
      </p:sp>
      <p:sp>
        <p:nvSpPr>
          <p:cNvPr id="21" name="Text 19"/>
          <p:cNvSpPr txBox="1"/>
          <p:nvPr/>
        </p:nvSpPr>
        <p:spPr>
          <a:xfrm>
            <a:off x="8138160" y="2331720"/>
            <a:ext cx="3230575" cy="2377440"/>
          </a:xfrm>
          <a:prstGeom prst="rect">
            <a:avLst/>
          </a:prstGeom>
          <a:noFill/>
          <a:ln/>
        </p:spPr>
        <p:txBody>
          <a:bodyPr wrap="square" lIns="0" tIns="0" rIns="0" bIns="0" rtlCol="0" anchor="t"/>
          <a:lstStyle/>
          <a:p>
            <a:pPr indent="0" marL="0">
              <a:buNone/>
            </a:pPr>
            <a:r>
              <a:rPr lang="en-US" sz="1500" dirty="0">
                <a:solidFill>
                  <a:schemeClr val="bg1"/>
                </a:solidFill>
              </a:rPr>
              <a:t>Atelier de deux heures avec sécurité, architecture et DPO pour acter les quatre décisions, puis lancement du niveau 0 dans un projet de découverte dédié.</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20</a:t>
            </a:fld>
            <a:endParaRPr lang="en-US"/>
          </a:p>
        </p:txBody>
      </p:sp>
    </p:spTree>
  </p:cSld>
  <p:clrMapOvr>
    <a:masterClrMapping/>
  </p:clrMapOvr>
</p:sld>
</file>

<file path=ppt/theme/theme1.xml><?xml version="1.0" encoding="utf-8"?>
<a:theme xmlns:a="http://schemas.openxmlformats.org/drawingml/2006/main" name="Securite Gemini Enterprise">
  <a:themeElements>
    <a:clrScheme name="Securite Gemini Enterprise">
      <a:dk1>
        <a:srgbClr val="1C2333"/>
      </a:dk1>
      <a:lt1>
        <a:srgbClr val="FFFFFF"/>
      </a:lt1>
      <a:dk2>
        <a:srgbClr val="14213D"/>
      </a:dk2>
      <a:lt2>
        <a:srgbClr val="EEF2F9"/>
      </a:lt2>
      <a:accent1>
        <a:srgbClr val="2F6FDE"/>
      </a:accent1>
      <a:accent2>
        <a:srgbClr val="1F4FA8"/>
      </a:accent2>
      <a:accent3>
        <a:srgbClr val="5B6B8C"/>
      </a:accent3>
      <a:accent4>
        <a:srgbClr val="C75B12"/>
      </a:accent4>
      <a:accent5>
        <a:srgbClr val="1E7A4C"/>
      </a:accent5>
      <a:accent6>
        <a:srgbClr val="8FB3F5"/>
      </a:accent6>
      <a:hlink>
        <a:srgbClr val="2F6FDE"/>
      </a:hlink>
      <a:folHlink>
        <a:srgbClr val="1F4FA8"/>
      </a:folHlink>
    </a:clrScheme>
    <a:fontScheme name="Securite Gemini Enterpris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Projet Gemini Enterprise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Gemini Enterprise - Feuille de route sécurité</dc:title>
  <dc:subject>Sécurité Gemini Enterprise par niveaux</dc:subject>
  <dc:creator>Équipe projet Gemini Enterprise</dc:creator>
  <cp:lastModifiedBy>Équipe projet Gemini Enterprise</cp:lastModifiedBy>
  <cp:revision>1</cp:revision>
  <dcterms:created xsi:type="dcterms:W3CDTF">2026-10-04T21:25:05Z</dcterms:created>
  <dcterms:modified xsi:type="dcterms:W3CDTF">2026-10-04T21:25:05Z</dcterms:modified>
</cp:coreProperties>
</file>