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2d17d31-45e9-dca4-fe0a-c75e4c9318e1}">
          <p14:sldIdLst>
            <p14:sldId id="256"/>
            <p14:sldId id="257"/>
            <p14:sldId id="258"/>
          </p14:sldIdLst>
        </p14:section>
        <p14:section name="Les mesures" id="{6c0bf3f3-41d2-1586-ef86-cfa5a78ae2aa}">
          <p14:sldIdLst>
            <p14:sldId id="259"/>
          </p14:sldIdLst>
        </p14:section>
        <p14:section name="Méthode" id="{fab1c4eb-6f56-a154-2527-039653f3e042}">
          <p14:sldIdLst>
            <p14:sldId id="260"/>
            <p14:sldId id="261"/>
          </p14:sldIdLst>
        </p14:section>
        <p14:section name="Phase 1 · Console" id="{0cd6d738-3231-dc60-e7fc-2c074755ed1d}">
          <p14:sldIdLst>
            <p14:sldId id="262"/>
            <p14:sldId id="263"/>
            <p14:sldId id="264"/>
          </p14:sldIdLst>
        </p14:section>
        <p14:section name="Phase 2 · Terraform" id="{5596d217-04d8-3913-e4bd-71e0fde95df6}">
          <p14:sldIdLst>
            <p14:sldId id="265"/>
            <p14:sldId id="266"/>
          </p14:sldIdLst>
        </p14:section>
        <p14:section name="Mesure par mesure" id="{83238245-ef80-56d4-3775-d651fb2d683c}">
          <p14:sldIdLst>
            <p14:sldId id="267"/>
            <p14:sldId id="268"/>
            <p14:sldId id="269"/>
            <p14:sldId id="270"/>
          </p14:sldIdLst>
        </p14:section>
        <p14:section name="Phase 3 · Tests" id="{86428858-010e-0c4a-0e95-9da15cd53a58}">
          <p14:sldIdLst>
            <p14:sldId id="271"/>
          </p14:sldIdLst>
        </p14:section>
        <p14:section name="Phase 4 · Exploitation" id="{0a895815-ceb7-ce1d-6ef7-92a63b500a05}">
          <p14:sldIdLst>
            <p14:sldId id="272"/>
            <p14:sldId id="273"/>
          </p14:sldIdLst>
        </p14:section>
        <p14:section name="Corrections et suite" id="{b17d8638-be47-2610-dbeb-bdf1387bfc08}">
          <p14:sldIdLst>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deck s'adresse à toute l'équipe : développeurs, DevOps, chefs de projet, sécurité, DPO. Message principal : la note de sécurité n'est pas un document à ranger, c'est une liste de mesures que nous activons, codons, testons et suivons. Chaque mesure aura une preuve.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phases, dans cet ordre. La console d'abord, parce que la protection n'attend pas le code. Terraform ensuite, parce qu'un réglage manuel ne dure pas. Puis on prouve, puis on exploite au quotidien. Le socle 06 reste valable : on ne refait rien, on complète.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clé : personne ne peut désactiver sa propre sécurité. Les administrateurs de l'app ne touchent ni aux filtres ni aux clés. Les développeurs ne publient pas d'agent hors CI. La sécurité valide, mais ne déploie pas seule.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ligne par mesure de la note. Chaque mesure a d'abord une réponse native, activable en console, puis une réponse en code. Deux points demandent une décision : le fournisseur d'identité et la quarantaine réseau du Shadow AI, qui relève de l'organisation.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question qu'on nous posera : pourquoi ne pas tout faire en Terraform tout de suite ? Parce que la protection n'attend pas, et parce qu'un contrôle trop strict activé à l'aveugle pousse les équipes vers des IA non maîtrisées, c'est-à-dire le Shadow AI que la note veut éviter. Et rien n'est perdu : on importe.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semaines pour passer de la note à une conformité prouvée. La bascule en blocage n'a lieu qu'après deux semaines d'observation : c'est ce qui évite les coupures.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Astuce pratique : la barre de recherche de la console est le moyen le plus fiable de trouver une page, les menus changent souvent. Les cinq premières actions se font dans la journée.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étapes 7, 8 et 10 demandent des droits d'organisation : à faire avec l'équipe Cloud centrale, qui possède peut-être déjà certains de ces réglages.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deux réglages illustrent la méthode : observer avant de bloquer. Le plancher sur Agent Platform est le filet de sécurité des agents. VPC-SC en dry-run évite la coupure classique où l'on bloque ses propres utilisateurs.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palier, une PR, un test. Le palier A ne demande rien à personne et apporte déjà l'essentiel. B, C et D dépendent d'autres équipes : SOC, équipe Cloud centrale, réseau. Les blocs import permettent de reprendre ce qui a été fait en console.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fichiers nouveaux, trois modifiés. Chaque fichier a sa fiche explicative pour les débutants dans terraform/docs. Le circuit CI est celui que nous avons simulé dans le projet 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Mesure 1 : le point à retenir est qu'héberger sur Agent Runtime ne protège pas en soi. Mesure 2 : on empêche d'abord, on détecte ensuite, on inventorie chaque mois. Mesure 3 : nous allons plus loin que la note, avec des détecteurs français.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Mesure 5 : c'est la correction la plus importante de la note. Le Secure Web Proxy ne voit pas le trafic de Gemini Enterprise. Mesure 6 : le scanner ferme la porte de l'empoisonnement pour les dépôts que nous alimentons.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Mesure 8 : une décision doit être prise avant la production, le fournisseur d'identité. Mesure 9 : la confirmation humaine est la protection qui fonctionne même quand toutes les autres ont été contournées.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agent personnalisé suit ce modèle. Trois mesures de la note sont dans le code : Model Armor, confirmation humaine, et le refus de démarrer sans protection. Les développeurs peuvent l'essayer en local en deux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mesure non prouvée n'existe pas. Chaque test a un résultat attendu et un journal qui le prouve. verify_controls.sh donne en une commande une ligne OK ou KO par mesure : c'est la preuve d'audit la plus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Dix minutes par jour suffisent. Le script produit un tableau avec des seuils d'action clairs. Les journaux sont dans deux buckets européens, l'un lisible seulement par la sécurité. Dans la console : Logs Explorer, Affiner la portée, Stockage.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seule question à se poser pour chaque alerte, et une conduite à tenir si la réponse est non. Le cas le plus fréquent sera la modification légitime par une PR : on vérifie, on clôt.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Corriger la note n'est pas la critiquer : c'est éviter qu'un auditeur ou une équipe s'appuie sur une protection qui n'existe pas. Chaque correction a sa source dans la documentation Google, listée dans docs/05.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Conclure sur l'action : un atelier court pour les quatre décisions, puis la phase 1 démarre immédiatement. Tout le reste est prêt : code, scripts, guides, plan de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rtlCol="0"/>
          <a:lstStyle>
            <a:lvl1pPr indent="0" marL="0">
              <a:buNone/>
              <a:defRPr lang="en-US" sz="1300" b="1" spc="15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1"/>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3"/>
                </a:solidFill>
              </a:rPr>
              <a:t>Gemini Enterprise · Note de sécurité Acme · Diffusion restreinte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B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6"/>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bg1"/>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6"/>
                </a:solidFill>
              </a:rPr>
              <a:t>Gemini Enterprise · Note de sécurité Acme · Diffusion restreinte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3.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lIns="0" tIns="0" rIns="0" bIns="0" rtlCol="0"/>
          <a:lstStyle/>
          <a:p>
            <a:pPr indent="0" marL="0">
              <a:buNone/>
            </a:pPr>
            <a:r>
              <a:rPr lang="en-US" sz="1300" b="1" spc="150" kern="0" dirty="0">
                <a:solidFill>
                  <a:schemeClr val="accent6"/>
                </a:solidFill>
              </a:rPr>
              <a:t>POUR L'ÉQUIPE PROJET ACME · DEV · DEVOPS · PM · SÉCURITÉ · DPO</a:t>
            </a: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lIns="0" tIns="0" rIns="0" bIns="0" rtlCol="0" anchor="t"/>
          <a:lstStyle/>
          <a:p>
            <a:pPr algn="l" indent="0" marL="0">
              <a:buNone/>
            </a:pPr>
            <a:r>
              <a:rPr lang="en-US" sz="4400" b="1" dirty="0">
                <a:solidFill>
                  <a:schemeClr val="bg1"/>
                </a:solidFill>
              </a:rPr>
              <a:t>Note de sécurité Acme : de la note à la preuve</a:t>
            </a: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lIns="0" tIns="0" rIns="0" bIns="0" rtlCol="0" anchor="t"/>
          <a:lstStyle/>
          <a:p>
            <a:pPr algn="l" indent="0" marL="0">
              <a:buNone/>
            </a:pPr>
            <a:r>
              <a:rPr lang="en-US" sz="1800" dirty="0">
                <a:solidFill>
                  <a:schemeClr val="accent6"/>
                </a:solidFill>
              </a:rPr>
              <a:t>Gemini Enterprise. Les 10 mesures, activées d'abord en natif dans Google Cloud, puis figées en Terraform, testées et suivies chaque jour.</a:t>
            </a:r>
            <a:endParaRPr lang="en-US" sz="1800" dirty="0"/>
          </a:p>
        </p:txBody>
      </p:sp>
      <p:sp>
        <p:nvSpPr>
          <p:cNvPr id="5" name="Text 3"/>
          <p:cNvSpPr txBox="1"/>
          <p:nvPr/>
        </p:nvSpPr>
        <p:spPr>
          <a:xfrm>
            <a:off x="548640" y="6035040"/>
            <a:ext cx="7315200" cy="274320"/>
          </a:xfrm>
          <a:prstGeom prst="rect">
            <a:avLst/>
          </a:prstGeom>
          <a:noFill/>
          <a:ln/>
        </p:spPr>
        <p:txBody>
          <a:bodyPr wrap="square" lIns="0" tIns="0" rIns="0" bIns="0" rtlCol="0" anchor="t"/>
          <a:lstStyle/>
          <a:p>
            <a:pPr indent="0" marL="0">
              <a:buNone/>
            </a:pPr>
            <a:r>
              <a:rPr lang="en-US" sz="1200" dirty="0">
                <a:solidFill>
                  <a:schemeClr val="accent6"/>
                </a:solidFill>
              </a:rPr>
              <a:t>Octobre 2026 · v1.0 · Diffusion restreinte à l'équipe projet</a:t>
            </a:r>
            <a:endParaRPr lang="en-US" sz="1200" dirty="0"/>
          </a:p>
        </p:txBody>
      </p:sp>
      <p:sp>
        <p:nvSpPr>
          <p:cNvPr id="6" name="Shape 4"/>
          <p:cNvSpPr/>
          <p:nvPr/>
        </p:nvSpPr>
        <p:spPr>
          <a:xfrm>
            <a:off x="8138160" y="4937760"/>
            <a:ext cx="841248" cy="822960"/>
          </a:xfrm>
          <a:prstGeom prst="rect">
            <a:avLst/>
          </a:prstGeom>
          <a:solidFill>
            <a:schemeClr val="accent1"/>
          </a:solidFill>
          <a:ln/>
        </p:spPr>
      </p:sp>
      <p:sp>
        <p:nvSpPr>
          <p:cNvPr id="7" name="Text 5"/>
          <p:cNvSpPr txBox="1"/>
          <p:nvPr/>
        </p:nvSpPr>
        <p:spPr>
          <a:xfrm>
            <a:off x="8138160" y="5010912"/>
            <a:ext cx="841248" cy="320040"/>
          </a:xfrm>
          <a:prstGeom prst="rect">
            <a:avLst/>
          </a:prstGeom>
          <a:noFill/>
          <a:ln/>
        </p:spPr>
        <p:txBody>
          <a:bodyPr wrap="square" lIns="0" tIns="0" rIns="0" bIns="0" rtlCol="0" anchor="t"/>
          <a:lstStyle/>
          <a:p>
            <a:pPr algn="ctr" indent="0" marL="0">
              <a:buNone/>
            </a:pPr>
            <a:r>
              <a:rPr lang="en-US" sz="1600" b="1" dirty="0">
                <a:solidFill>
                  <a:schemeClr val="bg1"/>
                </a:solidFill>
              </a:rPr>
              <a:t>1</a:t>
            </a:r>
            <a:endParaRPr lang="en-US" sz="1600" dirty="0"/>
          </a:p>
        </p:txBody>
      </p:sp>
      <p:sp>
        <p:nvSpPr>
          <p:cNvPr id="8" name="Text 6"/>
          <p:cNvSpPr txBox="1"/>
          <p:nvPr/>
        </p:nvSpPr>
        <p:spPr>
          <a:xfrm>
            <a:off x="8092440" y="5852160"/>
            <a:ext cx="932688" cy="274320"/>
          </a:xfrm>
          <a:prstGeom prst="rect">
            <a:avLst/>
          </a:prstGeom>
          <a:noFill/>
          <a:ln/>
        </p:spPr>
        <p:txBody>
          <a:bodyPr wrap="square" lIns="0" tIns="0" rIns="0" bIns="0" rtlCol="0" anchor="t"/>
          <a:lstStyle/>
          <a:p>
            <a:pPr algn="ctr" indent="0" marL="0">
              <a:buNone/>
            </a:pPr>
            <a:r>
              <a:rPr lang="en-US" sz="1000" dirty="0">
                <a:solidFill>
                  <a:schemeClr val="accent6"/>
                </a:solidFill>
              </a:rPr>
              <a:t>Console</a:t>
            </a:r>
            <a:endParaRPr lang="en-US" sz="1000" dirty="0"/>
          </a:p>
        </p:txBody>
      </p:sp>
      <p:sp>
        <p:nvSpPr>
          <p:cNvPr id="9" name="Shape 7"/>
          <p:cNvSpPr/>
          <p:nvPr/>
        </p:nvSpPr>
        <p:spPr>
          <a:xfrm>
            <a:off x="9052560" y="4206240"/>
            <a:ext cx="841248" cy="1554480"/>
          </a:xfrm>
          <a:prstGeom prst="rect">
            <a:avLst/>
          </a:prstGeom>
          <a:solidFill>
            <a:schemeClr val="accent2"/>
          </a:solidFill>
          <a:ln/>
        </p:spPr>
      </p:sp>
      <p:sp>
        <p:nvSpPr>
          <p:cNvPr id="10" name="Text 8"/>
          <p:cNvSpPr txBox="1"/>
          <p:nvPr/>
        </p:nvSpPr>
        <p:spPr>
          <a:xfrm>
            <a:off x="9052560" y="4279392"/>
            <a:ext cx="841248" cy="320040"/>
          </a:xfrm>
          <a:prstGeom prst="rect">
            <a:avLst/>
          </a:prstGeom>
          <a:noFill/>
          <a:ln/>
        </p:spPr>
        <p:txBody>
          <a:bodyPr wrap="square" lIns="0" tIns="0" rIns="0" bIns="0" rtlCol="0" anchor="t"/>
          <a:lstStyle/>
          <a:p>
            <a:pPr algn="ctr" indent="0" marL="0">
              <a:buNone/>
            </a:pPr>
            <a:r>
              <a:rPr lang="en-US" sz="1600" b="1" dirty="0">
                <a:solidFill>
                  <a:schemeClr val="bg1"/>
                </a:solidFill>
              </a:rPr>
              <a:t>2</a:t>
            </a:r>
            <a:endParaRPr lang="en-US" sz="1600" dirty="0"/>
          </a:p>
        </p:txBody>
      </p:sp>
      <p:sp>
        <p:nvSpPr>
          <p:cNvPr id="11" name="Text 9"/>
          <p:cNvSpPr txBox="1"/>
          <p:nvPr/>
        </p:nvSpPr>
        <p:spPr>
          <a:xfrm>
            <a:off x="9006840" y="5852160"/>
            <a:ext cx="932688" cy="274320"/>
          </a:xfrm>
          <a:prstGeom prst="rect">
            <a:avLst/>
          </a:prstGeom>
          <a:noFill/>
          <a:ln/>
        </p:spPr>
        <p:txBody>
          <a:bodyPr wrap="square" lIns="0" tIns="0" rIns="0" bIns="0" rtlCol="0" anchor="t"/>
          <a:lstStyle/>
          <a:p>
            <a:pPr algn="ctr" indent="0" marL="0">
              <a:buNone/>
            </a:pPr>
            <a:r>
              <a:rPr lang="en-US" sz="1000" dirty="0">
                <a:solidFill>
                  <a:schemeClr val="accent6"/>
                </a:solidFill>
              </a:rPr>
              <a:t>Terraform</a:t>
            </a:r>
            <a:endParaRPr lang="en-US" sz="1000" dirty="0"/>
          </a:p>
        </p:txBody>
      </p:sp>
      <p:sp>
        <p:nvSpPr>
          <p:cNvPr id="12" name="Shape 10"/>
          <p:cNvSpPr/>
          <p:nvPr/>
        </p:nvSpPr>
        <p:spPr>
          <a:xfrm>
            <a:off x="9966960" y="3474720"/>
            <a:ext cx="841248" cy="2286000"/>
          </a:xfrm>
          <a:prstGeom prst="rect">
            <a:avLst/>
          </a:prstGeom>
          <a:solidFill>
            <a:schemeClr val="accent5"/>
          </a:solidFill>
          <a:ln/>
        </p:spPr>
      </p:sp>
      <p:sp>
        <p:nvSpPr>
          <p:cNvPr id="13" name="Text 11"/>
          <p:cNvSpPr txBox="1"/>
          <p:nvPr/>
        </p:nvSpPr>
        <p:spPr>
          <a:xfrm>
            <a:off x="9966960" y="3547872"/>
            <a:ext cx="841248" cy="320040"/>
          </a:xfrm>
          <a:prstGeom prst="rect">
            <a:avLst/>
          </a:prstGeom>
          <a:noFill/>
          <a:ln/>
        </p:spPr>
        <p:txBody>
          <a:bodyPr wrap="square" lIns="0" tIns="0" rIns="0" bIns="0" rtlCol="0" anchor="t"/>
          <a:lstStyle/>
          <a:p>
            <a:pPr algn="ctr" indent="0" marL="0">
              <a:buNone/>
            </a:pPr>
            <a:r>
              <a:rPr lang="en-US" sz="1600" b="1" dirty="0">
                <a:solidFill>
                  <a:schemeClr val="bg1"/>
                </a:solidFill>
              </a:rPr>
              <a:t>3</a:t>
            </a:r>
            <a:endParaRPr lang="en-US" sz="1600" dirty="0"/>
          </a:p>
        </p:txBody>
      </p:sp>
      <p:sp>
        <p:nvSpPr>
          <p:cNvPr id="14" name="Text 12"/>
          <p:cNvSpPr txBox="1"/>
          <p:nvPr/>
        </p:nvSpPr>
        <p:spPr>
          <a:xfrm>
            <a:off x="9921240" y="5852160"/>
            <a:ext cx="932688" cy="274320"/>
          </a:xfrm>
          <a:prstGeom prst="rect">
            <a:avLst/>
          </a:prstGeom>
          <a:noFill/>
          <a:ln/>
        </p:spPr>
        <p:txBody>
          <a:bodyPr wrap="square" lIns="0" tIns="0" rIns="0" bIns="0" rtlCol="0" anchor="t"/>
          <a:lstStyle/>
          <a:p>
            <a:pPr algn="ctr" indent="0" marL="0">
              <a:buNone/>
            </a:pPr>
            <a:r>
              <a:rPr lang="en-US" sz="1000" dirty="0">
                <a:solidFill>
                  <a:schemeClr val="accent6"/>
                </a:solidFill>
              </a:rPr>
              <a:t>Tests</a:t>
            </a:r>
            <a:endParaRPr lang="en-US" sz="1000" dirty="0"/>
          </a:p>
        </p:txBody>
      </p:sp>
      <p:sp>
        <p:nvSpPr>
          <p:cNvPr id="15" name="Shape 13"/>
          <p:cNvSpPr/>
          <p:nvPr/>
        </p:nvSpPr>
        <p:spPr>
          <a:xfrm>
            <a:off x="10881360" y="2743200"/>
            <a:ext cx="841248" cy="3017520"/>
          </a:xfrm>
          <a:prstGeom prst="rect">
            <a:avLst/>
          </a:prstGeom>
          <a:solidFill>
            <a:srgbClr val="3A4A6B"/>
          </a:solidFill>
          <a:ln/>
        </p:spPr>
      </p:sp>
      <p:sp>
        <p:nvSpPr>
          <p:cNvPr id="16" name="Text 14"/>
          <p:cNvSpPr txBox="1"/>
          <p:nvPr/>
        </p:nvSpPr>
        <p:spPr>
          <a:xfrm>
            <a:off x="10881360" y="2816352"/>
            <a:ext cx="841248" cy="320040"/>
          </a:xfrm>
          <a:prstGeom prst="rect">
            <a:avLst/>
          </a:prstGeom>
          <a:noFill/>
          <a:ln/>
        </p:spPr>
        <p:txBody>
          <a:bodyPr wrap="square" lIns="0" tIns="0" rIns="0" bIns="0" rtlCol="0" anchor="t"/>
          <a:lstStyle/>
          <a:p>
            <a:pPr algn="ctr" indent="0" marL="0">
              <a:buNone/>
            </a:pPr>
            <a:r>
              <a:rPr lang="en-US" sz="1600" b="1" dirty="0">
                <a:solidFill>
                  <a:schemeClr val="bg1"/>
                </a:solidFill>
              </a:rPr>
              <a:t>4</a:t>
            </a:r>
            <a:endParaRPr lang="en-US" sz="1600" dirty="0"/>
          </a:p>
        </p:txBody>
      </p:sp>
      <p:sp>
        <p:nvSpPr>
          <p:cNvPr id="17" name="Text 15"/>
          <p:cNvSpPr txBox="1"/>
          <p:nvPr/>
        </p:nvSpPr>
        <p:spPr>
          <a:xfrm>
            <a:off x="10835640" y="5852160"/>
            <a:ext cx="932688" cy="274320"/>
          </a:xfrm>
          <a:prstGeom prst="rect">
            <a:avLst/>
          </a:prstGeom>
          <a:noFill/>
          <a:ln/>
        </p:spPr>
        <p:txBody>
          <a:bodyPr wrap="square" lIns="0" tIns="0" rIns="0" bIns="0" rtlCol="0" anchor="t"/>
          <a:lstStyle/>
          <a:p>
            <a:pPr algn="ctr" indent="0" marL="0">
              <a:buNone/>
            </a:pPr>
            <a:r>
              <a:rPr lang="en-US" sz="1000" dirty="0">
                <a:solidFill>
                  <a:schemeClr val="accent6"/>
                </a:solidFill>
              </a:rPr>
              <a:t>Exploitation</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SYNTHÈSE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En une page</a:t>
            </a:r>
            <a:endParaRPr lang="en-US" sz="3000" dirty="0"/>
          </a:p>
        </p:txBody>
      </p:sp>
      <p:sp>
        <p:nvSpPr>
          <p:cNvPr id="4" name="Text 2"/>
          <p:cNvSpPr txBox="1"/>
          <p:nvPr/>
        </p:nvSpPr>
        <p:spPr>
          <a:xfrm>
            <a:off x="548640" y="1325880"/>
            <a:ext cx="11094415" cy="365760"/>
          </a:xfrm>
          <a:prstGeom prst="rect">
            <a:avLst/>
          </a:prstGeom>
          <a:noFill/>
          <a:ln/>
        </p:spPr>
        <p:txBody>
          <a:bodyPr wrap="square" lIns="0" tIns="0" rIns="0" bIns="0" rtlCol="0" anchor="t"/>
          <a:lstStyle/>
          <a:p>
            <a:pPr indent="0" marL="0">
              <a:buNone/>
            </a:pPr>
            <a:r>
              <a:rPr lang="en-US" sz="1600" dirty="0">
                <a:solidFill>
                  <a:schemeClr val="accent3"/>
                </a:solidFill>
              </a:rPr>
              <a:t>Le socle (projet 06) couvrait le cœur de la note. Le projet 08 comble les écarts et rend chaque mesure prouvable.</a:t>
            </a:r>
            <a:endParaRPr lang="en-US" sz="1600" dirty="0"/>
          </a:p>
        </p:txBody>
      </p:sp>
      <p:sp>
        <p:nvSpPr>
          <p:cNvPr id="5" name="Shape 3"/>
          <p:cNvSpPr/>
          <p:nvPr/>
        </p:nvSpPr>
        <p:spPr>
          <a:xfrm>
            <a:off x="548640" y="1920240"/>
            <a:ext cx="2590724" cy="3017520"/>
          </a:xfrm>
          <a:prstGeom prst="roundRect">
            <a:avLst>
              <a:gd name="adj" fmla="val 2824"/>
            </a:avLst>
          </a:prstGeom>
          <a:solidFill>
            <a:schemeClr val="bg2"/>
          </a:solidFill>
          <a:ln/>
        </p:spPr>
      </p:sp>
      <p:sp>
        <p:nvSpPr>
          <p:cNvPr id="6" name="Shape 4"/>
          <p:cNvSpPr/>
          <p:nvPr/>
        </p:nvSpPr>
        <p:spPr>
          <a:xfrm>
            <a:off x="548640" y="1920240"/>
            <a:ext cx="2590724" cy="109728"/>
          </a:xfrm>
          <a:prstGeom prst="rect">
            <a:avLst/>
          </a:prstGeom>
          <a:solidFill>
            <a:schemeClr val="accent1"/>
          </a:solidFill>
          <a:ln/>
        </p:spPr>
      </p:sp>
      <p:sp>
        <p:nvSpPr>
          <p:cNvPr id="7" name="Shape 5"/>
          <p:cNvSpPr/>
          <p:nvPr/>
        </p:nvSpPr>
        <p:spPr>
          <a:xfrm>
            <a:off x="777240" y="2240280"/>
            <a:ext cx="548640" cy="548640"/>
          </a:xfrm>
          <a:prstGeom prst="ellipse">
            <a:avLst/>
          </a:prstGeom>
          <a:solidFill>
            <a:schemeClr val="accent1"/>
          </a:solidFill>
          <a:ln/>
        </p:spPr>
      </p:sp>
      <p:sp>
        <p:nvSpPr>
          <p:cNvPr id="8" name="Text 6"/>
          <p:cNvSpPr txBox="1"/>
          <p:nvPr/>
        </p:nvSpPr>
        <p:spPr>
          <a:xfrm>
            <a:off x="777240" y="224028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9" name="Text 7"/>
          <p:cNvSpPr txBox="1"/>
          <p:nvPr/>
        </p:nvSpPr>
        <p:spPr>
          <a:xfrm>
            <a:off x="1463040" y="2240280"/>
            <a:ext cx="1584884" cy="548640"/>
          </a:xfrm>
          <a:prstGeom prst="rect">
            <a:avLst/>
          </a:prstGeom>
          <a:noFill/>
          <a:ln/>
        </p:spPr>
        <p:txBody>
          <a:bodyPr wrap="square" lIns="0" tIns="0" rIns="0" bIns="0" rtlCol="0" anchor="ctr"/>
          <a:lstStyle/>
          <a:p>
            <a:pPr indent="0" marL="0">
              <a:buNone/>
            </a:pPr>
            <a:r>
              <a:rPr lang="en-US" sz="1900" b="1" dirty="0">
                <a:solidFill>
                  <a:schemeClr val="tx2"/>
                </a:solidFill>
              </a:rPr>
              <a:t>Console</a:t>
            </a:r>
            <a:endParaRPr lang="en-US" sz="1900" dirty="0"/>
          </a:p>
        </p:txBody>
      </p:sp>
      <p:sp>
        <p:nvSpPr>
          <p:cNvPr id="10" name="Text 8"/>
          <p:cNvSpPr txBox="1"/>
          <p:nvPr/>
        </p:nvSpPr>
        <p:spPr>
          <a:xfrm>
            <a:off x="777240" y="2971800"/>
            <a:ext cx="2133524" cy="822960"/>
          </a:xfrm>
          <a:prstGeom prst="rect">
            <a:avLst/>
          </a:prstGeom>
          <a:noFill/>
          <a:ln/>
        </p:spPr>
        <p:txBody>
          <a:bodyPr wrap="square" lIns="0" tIns="0" rIns="0" bIns="0" rtlCol="0" anchor="t"/>
          <a:lstStyle/>
          <a:p>
            <a:pPr indent="0" marL="0">
              <a:buNone/>
            </a:pPr>
            <a:r>
              <a:rPr lang="en-US" sz="1400" dirty="0">
                <a:solidFill>
                  <a:schemeClr val="tx1"/>
                </a:solidFill>
              </a:rPr>
              <a:t>Activer le natif Google, en observation quand c'est possible</a:t>
            </a:r>
            <a:endParaRPr lang="en-US" sz="1400" dirty="0"/>
          </a:p>
        </p:txBody>
      </p:sp>
      <p:sp>
        <p:nvSpPr>
          <p:cNvPr id="11" name="Text 9"/>
          <p:cNvSpPr txBox="1"/>
          <p:nvPr/>
        </p:nvSpPr>
        <p:spPr>
          <a:xfrm>
            <a:off x="777240" y="3840480"/>
            <a:ext cx="2133524" cy="685800"/>
          </a:xfrm>
          <a:prstGeom prst="rect">
            <a:avLst/>
          </a:prstGeom>
          <a:noFill/>
          <a:ln/>
        </p:spPr>
        <p:txBody>
          <a:bodyPr wrap="square" lIns="0" tIns="0" rIns="0" bIns="0" rtlCol="0" anchor="t"/>
          <a:lstStyle/>
          <a:p>
            <a:pPr indent="0" marL="0">
              <a:buNone/>
            </a:pPr>
            <a:r>
              <a:rPr lang="en-US" sz="1300" i="1" dirty="0">
                <a:solidFill>
                  <a:schemeClr val="accent3"/>
                </a:solidFill>
              </a:rPr>
              <a:t>Protection immédiate, on mesure avant de bloquer</a:t>
            </a:r>
            <a:endParaRPr lang="en-US" sz="1300" dirty="0"/>
          </a:p>
        </p:txBody>
      </p:sp>
      <p:sp>
        <p:nvSpPr>
          <p:cNvPr id="12" name="Text 10"/>
          <p:cNvSpPr txBox="1"/>
          <p:nvPr/>
        </p:nvSpPr>
        <p:spPr>
          <a:xfrm>
            <a:off x="777240" y="4526280"/>
            <a:ext cx="2133524" cy="274320"/>
          </a:xfrm>
          <a:prstGeom prst="rect">
            <a:avLst/>
          </a:prstGeom>
          <a:noFill/>
          <a:ln/>
        </p:spPr>
        <p:txBody>
          <a:bodyPr wrap="square" lIns="0" tIns="0" rIns="0" bIns="0" rtlCol="0" anchor="t"/>
          <a:lstStyle/>
          <a:p>
            <a:pPr indent="0" marL="0">
              <a:buNone/>
            </a:pPr>
            <a:r>
              <a:rPr lang="en-US" sz="1300" b="1" dirty="0">
                <a:solidFill>
                  <a:schemeClr val="accent1"/>
                </a:solidFill>
              </a:rPr>
              <a:t>Semaine 1</a:t>
            </a:r>
            <a:endParaRPr lang="en-US" sz="1300" dirty="0"/>
          </a:p>
        </p:txBody>
      </p:sp>
      <p:sp>
        <p:nvSpPr>
          <p:cNvPr id="13" name="Shape 11"/>
          <p:cNvSpPr/>
          <p:nvPr/>
        </p:nvSpPr>
        <p:spPr>
          <a:xfrm>
            <a:off x="3322244" y="1920240"/>
            <a:ext cx="2590724" cy="3017520"/>
          </a:xfrm>
          <a:prstGeom prst="roundRect">
            <a:avLst>
              <a:gd name="adj" fmla="val 2824"/>
            </a:avLst>
          </a:prstGeom>
          <a:solidFill>
            <a:schemeClr val="bg2"/>
          </a:solidFill>
          <a:ln/>
        </p:spPr>
      </p:sp>
      <p:sp>
        <p:nvSpPr>
          <p:cNvPr id="14" name="Shape 12"/>
          <p:cNvSpPr/>
          <p:nvPr/>
        </p:nvSpPr>
        <p:spPr>
          <a:xfrm>
            <a:off x="3322244" y="1920240"/>
            <a:ext cx="2590724" cy="109728"/>
          </a:xfrm>
          <a:prstGeom prst="rect">
            <a:avLst/>
          </a:prstGeom>
          <a:solidFill>
            <a:schemeClr val="accent2"/>
          </a:solidFill>
          <a:ln/>
        </p:spPr>
      </p:sp>
      <p:sp>
        <p:nvSpPr>
          <p:cNvPr id="15" name="Shape 13"/>
          <p:cNvSpPr/>
          <p:nvPr/>
        </p:nvSpPr>
        <p:spPr>
          <a:xfrm>
            <a:off x="3550844" y="2240280"/>
            <a:ext cx="548640" cy="548640"/>
          </a:xfrm>
          <a:prstGeom prst="ellipse">
            <a:avLst/>
          </a:prstGeom>
          <a:solidFill>
            <a:schemeClr val="accent2"/>
          </a:solidFill>
          <a:ln/>
        </p:spPr>
      </p:sp>
      <p:sp>
        <p:nvSpPr>
          <p:cNvPr id="16" name="Text 14"/>
          <p:cNvSpPr txBox="1"/>
          <p:nvPr/>
        </p:nvSpPr>
        <p:spPr>
          <a:xfrm>
            <a:off x="3550844" y="224028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7" name="Text 15"/>
          <p:cNvSpPr txBox="1"/>
          <p:nvPr/>
        </p:nvSpPr>
        <p:spPr>
          <a:xfrm>
            <a:off x="4236644" y="2240280"/>
            <a:ext cx="1584884" cy="548640"/>
          </a:xfrm>
          <a:prstGeom prst="rect">
            <a:avLst/>
          </a:prstGeom>
          <a:noFill/>
          <a:ln/>
        </p:spPr>
        <p:txBody>
          <a:bodyPr wrap="square" lIns="0" tIns="0" rIns="0" bIns="0" rtlCol="0" anchor="ctr"/>
          <a:lstStyle/>
          <a:p>
            <a:pPr indent="0" marL="0">
              <a:buNone/>
            </a:pPr>
            <a:r>
              <a:rPr lang="en-US" sz="1900" b="1" dirty="0">
                <a:solidFill>
                  <a:schemeClr val="tx2"/>
                </a:solidFill>
              </a:rPr>
              <a:t>Terraform</a:t>
            </a:r>
            <a:endParaRPr lang="en-US" sz="1900" dirty="0"/>
          </a:p>
        </p:txBody>
      </p:sp>
      <p:sp>
        <p:nvSpPr>
          <p:cNvPr id="18" name="Text 16"/>
          <p:cNvSpPr txBox="1"/>
          <p:nvPr/>
        </p:nvSpPr>
        <p:spPr>
          <a:xfrm>
            <a:off x="3550844" y="2971800"/>
            <a:ext cx="2133524" cy="822960"/>
          </a:xfrm>
          <a:prstGeom prst="rect">
            <a:avLst/>
          </a:prstGeom>
          <a:noFill/>
          <a:ln/>
        </p:spPr>
        <p:txBody>
          <a:bodyPr wrap="square" lIns="0" tIns="0" rIns="0" bIns="0" rtlCol="0" anchor="t"/>
          <a:lstStyle/>
          <a:p>
            <a:pPr indent="0" marL="0">
              <a:buNone/>
            </a:pPr>
            <a:r>
              <a:rPr lang="en-US" sz="1400" dirty="0">
                <a:solidFill>
                  <a:schemeClr val="tx1"/>
                </a:solidFill>
              </a:rPr>
              <a:t>Reprendre chaque réglage en code relu, paliers A → D</a:t>
            </a:r>
            <a:endParaRPr lang="en-US" sz="1400" dirty="0"/>
          </a:p>
        </p:txBody>
      </p:sp>
      <p:sp>
        <p:nvSpPr>
          <p:cNvPr id="19" name="Text 17"/>
          <p:cNvSpPr txBox="1"/>
          <p:nvPr/>
        </p:nvSpPr>
        <p:spPr>
          <a:xfrm>
            <a:off x="3550844" y="3840480"/>
            <a:ext cx="2133524" cy="685800"/>
          </a:xfrm>
          <a:prstGeom prst="rect">
            <a:avLst/>
          </a:prstGeom>
          <a:noFill/>
          <a:ln/>
        </p:spPr>
        <p:txBody>
          <a:bodyPr wrap="square" lIns="0" tIns="0" rIns="0" bIns="0" rtlCol="0" anchor="t"/>
          <a:lstStyle/>
          <a:p>
            <a:pPr indent="0" marL="0">
              <a:buNone/>
            </a:pPr>
            <a:r>
              <a:rPr lang="en-US" sz="1300" i="1" dirty="0">
                <a:solidFill>
                  <a:schemeClr val="accent3"/>
                </a:solidFill>
              </a:rPr>
              <a:t>Traçable, reproductible par domaine, sans dérive</a:t>
            </a:r>
            <a:endParaRPr lang="en-US" sz="1300" dirty="0"/>
          </a:p>
        </p:txBody>
      </p:sp>
      <p:sp>
        <p:nvSpPr>
          <p:cNvPr id="20" name="Text 18"/>
          <p:cNvSpPr txBox="1"/>
          <p:nvPr/>
        </p:nvSpPr>
        <p:spPr>
          <a:xfrm>
            <a:off x="3550844" y="4526280"/>
            <a:ext cx="2133524" cy="274320"/>
          </a:xfrm>
          <a:prstGeom prst="rect">
            <a:avLst/>
          </a:prstGeom>
          <a:noFill/>
          <a:ln/>
        </p:spPr>
        <p:txBody>
          <a:bodyPr wrap="square" lIns="0" tIns="0" rIns="0" bIns="0" rtlCol="0" anchor="t"/>
          <a:lstStyle/>
          <a:p>
            <a:pPr indent="0" marL="0">
              <a:buNone/>
            </a:pPr>
            <a:r>
              <a:rPr lang="en-US" sz="1300" b="1" dirty="0">
                <a:solidFill>
                  <a:schemeClr val="accent2"/>
                </a:solidFill>
              </a:rPr>
              <a:t>Semaines 2–3</a:t>
            </a:r>
            <a:endParaRPr lang="en-US" sz="1300" dirty="0"/>
          </a:p>
        </p:txBody>
      </p:sp>
      <p:sp>
        <p:nvSpPr>
          <p:cNvPr id="21" name="Shape 19"/>
          <p:cNvSpPr/>
          <p:nvPr/>
        </p:nvSpPr>
        <p:spPr>
          <a:xfrm>
            <a:off x="6095848" y="1920240"/>
            <a:ext cx="2590724" cy="3017520"/>
          </a:xfrm>
          <a:prstGeom prst="roundRect">
            <a:avLst>
              <a:gd name="adj" fmla="val 2824"/>
            </a:avLst>
          </a:prstGeom>
          <a:solidFill>
            <a:schemeClr val="bg2"/>
          </a:solidFill>
          <a:ln/>
        </p:spPr>
      </p:sp>
      <p:sp>
        <p:nvSpPr>
          <p:cNvPr id="22" name="Shape 20"/>
          <p:cNvSpPr/>
          <p:nvPr/>
        </p:nvSpPr>
        <p:spPr>
          <a:xfrm>
            <a:off x="6095848" y="1920240"/>
            <a:ext cx="2590724" cy="109728"/>
          </a:xfrm>
          <a:prstGeom prst="rect">
            <a:avLst/>
          </a:prstGeom>
          <a:solidFill>
            <a:schemeClr val="accent5"/>
          </a:solidFill>
          <a:ln/>
        </p:spPr>
      </p:sp>
      <p:sp>
        <p:nvSpPr>
          <p:cNvPr id="23" name="Shape 21"/>
          <p:cNvSpPr/>
          <p:nvPr/>
        </p:nvSpPr>
        <p:spPr>
          <a:xfrm>
            <a:off x="6324448" y="2240280"/>
            <a:ext cx="548640" cy="548640"/>
          </a:xfrm>
          <a:prstGeom prst="ellipse">
            <a:avLst/>
          </a:prstGeom>
          <a:solidFill>
            <a:schemeClr val="accent5"/>
          </a:solidFill>
          <a:ln/>
        </p:spPr>
      </p:sp>
      <p:sp>
        <p:nvSpPr>
          <p:cNvPr id="24" name="Text 22"/>
          <p:cNvSpPr txBox="1"/>
          <p:nvPr/>
        </p:nvSpPr>
        <p:spPr>
          <a:xfrm>
            <a:off x="6324448" y="224028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5" name="Text 23"/>
          <p:cNvSpPr txBox="1"/>
          <p:nvPr/>
        </p:nvSpPr>
        <p:spPr>
          <a:xfrm>
            <a:off x="7010248" y="2240280"/>
            <a:ext cx="1584884" cy="548640"/>
          </a:xfrm>
          <a:prstGeom prst="rect">
            <a:avLst/>
          </a:prstGeom>
          <a:noFill/>
          <a:ln/>
        </p:spPr>
        <p:txBody>
          <a:bodyPr wrap="square" lIns="0" tIns="0" rIns="0" bIns="0" rtlCol="0" anchor="ctr"/>
          <a:lstStyle/>
          <a:p>
            <a:pPr indent="0" marL="0">
              <a:buNone/>
            </a:pPr>
            <a:r>
              <a:rPr lang="en-US" sz="1900" b="1" dirty="0">
                <a:solidFill>
                  <a:schemeClr val="tx2"/>
                </a:solidFill>
              </a:rPr>
              <a:t>Tests</a:t>
            </a:r>
            <a:endParaRPr lang="en-US" sz="1900" dirty="0"/>
          </a:p>
        </p:txBody>
      </p:sp>
      <p:sp>
        <p:nvSpPr>
          <p:cNvPr id="26" name="Text 24"/>
          <p:cNvSpPr txBox="1"/>
          <p:nvPr/>
        </p:nvSpPr>
        <p:spPr>
          <a:xfrm>
            <a:off x="6324448" y="2971800"/>
            <a:ext cx="2133524" cy="822960"/>
          </a:xfrm>
          <a:prstGeom prst="rect">
            <a:avLst/>
          </a:prstGeom>
          <a:noFill/>
          <a:ln/>
        </p:spPr>
        <p:txBody>
          <a:bodyPr wrap="square" lIns="0" tIns="0" rIns="0" bIns="0" rtlCol="0" anchor="t"/>
          <a:lstStyle/>
          <a:p>
            <a:pPr indent="0" marL="0">
              <a:buNone/>
            </a:pPr>
            <a:r>
              <a:rPr lang="en-US" sz="1400" dirty="0">
                <a:solidFill>
                  <a:schemeClr val="tx1"/>
                </a:solidFill>
              </a:rPr>
              <a:t>22 tests, chacun avec son journal de preuve</a:t>
            </a:r>
            <a:endParaRPr lang="en-US" sz="1400" dirty="0"/>
          </a:p>
        </p:txBody>
      </p:sp>
      <p:sp>
        <p:nvSpPr>
          <p:cNvPr id="27" name="Text 25"/>
          <p:cNvSpPr txBox="1"/>
          <p:nvPr/>
        </p:nvSpPr>
        <p:spPr>
          <a:xfrm>
            <a:off x="6324448" y="3840480"/>
            <a:ext cx="2133524" cy="685800"/>
          </a:xfrm>
          <a:prstGeom prst="rect">
            <a:avLst/>
          </a:prstGeom>
          <a:noFill/>
          <a:ln/>
        </p:spPr>
        <p:txBody>
          <a:bodyPr wrap="square" lIns="0" tIns="0" rIns="0" bIns="0" rtlCol="0" anchor="t"/>
          <a:lstStyle/>
          <a:p>
            <a:pPr indent="0" marL="0">
              <a:buNone/>
            </a:pPr>
            <a:r>
              <a:rPr lang="en-US" sz="1300" i="1" dirty="0">
                <a:solidFill>
                  <a:schemeClr val="accent3"/>
                </a:solidFill>
              </a:rPr>
              <a:t>Une mesure non prouvée n'existe pas</a:t>
            </a:r>
            <a:endParaRPr lang="en-US" sz="1300" dirty="0"/>
          </a:p>
        </p:txBody>
      </p:sp>
      <p:sp>
        <p:nvSpPr>
          <p:cNvPr id="28" name="Text 26"/>
          <p:cNvSpPr txBox="1"/>
          <p:nvPr/>
        </p:nvSpPr>
        <p:spPr>
          <a:xfrm>
            <a:off x="6324448" y="4526280"/>
            <a:ext cx="2133524" cy="274320"/>
          </a:xfrm>
          <a:prstGeom prst="rect">
            <a:avLst/>
          </a:prstGeom>
          <a:noFill/>
          <a:ln/>
        </p:spPr>
        <p:txBody>
          <a:bodyPr wrap="square" lIns="0" tIns="0" rIns="0" bIns="0" rtlCol="0" anchor="t"/>
          <a:lstStyle/>
          <a:p>
            <a:pPr indent="0" marL="0">
              <a:buNone/>
            </a:pPr>
            <a:r>
              <a:rPr lang="en-US" sz="1300" b="1" dirty="0">
                <a:solidFill>
                  <a:schemeClr val="accent5"/>
                </a:solidFill>
              </a:rPr>
              <a:t>Semaines 3–4</a:t>
            </a:r>
            <a:endParaRPr lang="en-US" sz="1300" dirty="0"/>
          </a:p>
        </p:txBody>
      </p:sp>
      <p:sp>
        <p:nvSpPr>
          <p:cNvPr id="29" name="Shape 27"/>
          <p:cNvSpPr/>
          <p:nvPr/>
        </p:nvSpPr>
        <p:spPr>
          <a:xfrm>
            <a:off x="8869451" y="1920240"/>
            <a:ext cx="2590724" cy="3017520"/>
          </a:xfrm>
          <a:prstGeom prst="roundRect">
            <a:avLst>
              <a:gd name="adj" fmla="val 2824"/>
            </a:avLst>
          </a:prstGeom>
          <a:solidFill>
            <a:schemeClr val="bg2"/>
          </a:solidFill>
          <a:ln/>
        </p:spPr>
      </p:sp>
      <p:sp>
        <p:nvSpPr>
          <p:cNvPr id="30" name="Shape 28"/>
          <p:cNvSpPr/>
          <p:nvPr/>
        </p:nvSpPr>
        <p:spPr>
          <a:xfrm>
            <a:off x="8869451" y="1920240"/>
            <a:ext cx="2590724" cy="109728"/>
          </a:xfrm>
          <a:prstGeom prst="rect">
            <a:avLst/>
          </a:prstGeom>
          <a:solidFill>
            <a:schemeClr val="tx2"/>
          </a:solidFill>
          <a:ln/>
        </p:spPr>
      </p:sp>
      <p:sp>
        <p:nvSpPr>
          <p:cNvPr id="31" name="Shape 29"/>
          <p:cNvSpPr/>
          <p:nvPr/>
        </p:nvSpPr>
        <p:spPr>
          <a:xfrm>
            <a:off x="9098051" y="2240280"/>
            <a:ext cx="548640" cy="548640"/>
          </a:xfrm>
          <a:prstGeom prst="ellipse">
            <a:avLst/>
          </a:prstGeom>
          <a:solidFill>
            <a:schemeClr val="tx2"/>
          </a:solidFill>
          <a:ln/>
        </p:spPr>
      </p:sp>
      <p:sp>
        <p:nvSpPr>
          <p:cNvPr id="32" name="Text 30"/>
          <p:cNvSpPr txBox="1"/>
          <p:nvPr/>
        </p:nvSpPr>
        <p:spPr>
          <a:xfrm>
            <a:off x="9098051" y="224028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33" name="Text 31"/>
          <p:cNvSpPr txBox="1"/>
          <p:nvPr/>
        </p:nvSpPr>
        <p:spPr>
          <a:xfrm>
            <a:off x="9783851" y="2240280"/>
            <a:ext cx="1584884" cy="548640"/>
          </a:xfrm>
          <a:prstGeom prst="rect">
            <a:avLst/>
          </a:prstGeom>
          <a:noFill/>
          <a:ln/>
        </p:spPr>
        <p:txBody>
          <a:bodyPr wrap="square" lIns="0" tIns="0" rIns="0" bIns="0" rtlCol="0" anchor="ctr"/>
          <a:lstStyle/>
          <a:p>
            <a:pPr indent="0" marL="0">
              <a:buNone/>
            </a:pPr>
            <a:r>
              <a:rPr lang="en-US" sz="1900" b="1" dirty="0">
                <a:solidFill>
                  <a:schemeClr val="tx2"/>
                </a:solidFill>
              </a:rPr>
              <a:t>Exploitation</a:t>
            </a:r>
            <a:endParaRPr lang="en-US" sz="1900" dirty="0"/>
          </a:p>
        </p:txBody>
      </p:sp>
      <p:sp>
        <p:nvSpPr>
          <p:cNvPr id="34" name="Text 32"/>
          <p:cNvSpPr txBox="1"/>
          <p:nvPr/>
        </p:nvSpPr>
        <p:spPr>
          <a:xfrm>
            <a:off x="9098051" y="2971800"/>
            <a:ext cx="2133524" cy="822960"/>
          </a:xfrm>
          <a:prstGeom prst="rect">
            <a:avLst/>
          </a:prstGeom>
          <a:noFill/>
          <a:ln/>
        </p:spPr>
        <p:txBody>
          <a:bodyPr wrap="square" lIns="0" tIns="0" rIns="0" bIns="0" rtlCol="0" anchor="t"/>
          <a:lstStyle/>
          <a:p>
            <a:pPr indent="0" marL="0">
              <a:buNone/>
            </a:pPr>
            <a:r>
              <a:rPr lang="en-US" sz="1400" dirty="0">
                <a:solidFill>
                  <a:schemeClr val="tx1"/>
                </a:solidFill>
              </a:rPr>
              <a:t>Journal quotidien, revues, réponses aux alertes</a:t>
            </a:r>
            <a:endParaRPr lang="en-US" sz="1400" dirty="0"/>
          </a:p>
        </p:txBody>
      </p:sp>
      <p:sp>
        <p:nvSpPr>
          <p:cNvPr id="35" name="Text 33"/>
          <p:cNvSpPr txBox="1"/>
          <p:nvPr/>
        </p:nvSpPr>
        <p:spPr>
          <a:xfrm>
            <a:off x="9098051" y="3840480"/>
            <a:ext cx="2133524" cy="685800"/>
          </a:xfrm>
          <a:prstGeom prst="rect">
            <a:avLst/>
          </a:prstGeom>
          <a:noFill/>
          <a:ln/>
        </p:spPr>
        <p:txBody>
          <a:bodyPr wrap="square" lIns="0" tIns="0" rIns="0" bIns="0" rtlCol="0" anchor="t"/>
          <a:lstStyle/>
          <a:p>
            <a:pPr indent="0" marL="0">
              <a:buNone/>
            </a:pPr>
            <a:r>
              <a:rPr lang="en-US" sz="1300" i="1" dirty="0">
                <a:solidFill>
                  <a:schemeClr val="accent3"/>
                </a:solidFill>
              </a:rPr>
              <a:t>Détecter, réagir, prouver à l'audit</a:t>
            </a:r>
            <a:endParaRPr lang="en-US" sz="1300" dirty="0"/>
          </a:p>
        </p:txBody>
      </p:sp>
      <p:sp>
        <p:nvSpPr>
          <p:cNvPr id="36" name="Text 34"/>
          <p:cNvSpPr txBox="1"/>
          <p:nvPr/>
        </p:nvSpPr>
        <p:spPr>
          <a:xfrm>
            <a:off x="9098051" y="4526280"/>
            <a:ext cx="2133524" cy="274320"/>
          </a:xfrm>
          <a:prstGeom prst="rect">
            <a:avLst/>
          </a:prstGeom>
          <a:noFill/>
          <a:ln/>
        </p:spPr>
        <p:txBody>
          <a:bodyPr wrap="square" lIns="0" tIns="0" rIns="0" bIns="0" rtlCol="0" anchor="t"/>
          <a:lstStyle/>
          <a:p>
            <a:pPr indent="0" marL="0">
              <a:buNone/>
            </a:pPr>
            <a:r>
              <a:rPr lang="en-US" sz="1300" b="1" dirty="0">
                <a:solidFill>
                  <a:schemeClr val="tx2"/>
                </a:solidFill>
              </a:rPr>
              <a:t>En continu</a:t>
            </a:r>
            <a:endParaRPr lang="en-US" sz="1300" dirty="0"/>
          </a:p>
        </p:txBody>
      </p:sp>
      <p:sp>
        <p:nvSpPr>
          <p:cNvPr id="37" name="Shape 35"/>
          <p:cNvSpPr/>
          <p:nvPr/>
        </p:nvSpPr>
        <p:spPr>
          <a:xfrm>
            <a:off x="548640" y="5212080"/>
            <a:ext cx="11094415" cy="914400"/>
          </a:xfrm>
          <a:prstGeom prst="roundRect">
            <a:avLst>
              <a:gd name="adj" fmla="val 8000"/>
            </a:avLst>
          </a:prstGeom>
          <a:solidFill>
            <a:schemeClr val="bg2"/>
          </a:solidFill>
          <a:ln/>
        </p:spPr>
      </p:sp>
      <p:sp>
        <p:nvSpPr>
          <p:cNvPr id="38" name="Text 36"/>
          <p:cNvSpPr txBox="1"/>
          <p:nvPr/>
        </p:nvSpPr>
        <p:spPr>
          <a:xfrm>
            <a:off x="777240" y="5349240"/>
            <a:ext cx="10637215" cy="640080"/>
          </a:xfrm>
          <a:prstGeom prst="rect">
            <a:avLst/>
          </a:prstGeom>
          <a:noFill/>
          <a:ln/>
        </p:spPr>
        <p:txBody>
          <a:bodyPr wrap="square" lIns="0" tIns="0" rIns="0" bIns="0" rtlCol="0" anchor="ctr"/>
          <a:lstStyle/>
          <a:p>
            <a:pPr indent="0" marL="0">
              <a:buNone/>
            </a:pPr>
            <a:r>
              <a:rPr lang="en-US" sz="1500" dirty="0">
                <a:solidFill>
                  <a:schemeClr val="tx2"/>
                </a:solidFill>
              </a:rPr>
              <a:t>Ajouts du projet 08 : agents protégés, Shadow AI, SIEM, Access Approval, analyse avant indexation, contrôle de sortie, VPC-SC élargi, Agent Registry, journal quotidien, contrôle de conformité.</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ORGANISATION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Qui fait quoi</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2468880"/>
                <a:gridCol w="4937760"/>
                <a:gridCol w="3685032"/>
              </a:tblGrid>
              <a:tr h="0">
                <a:tc>
                  <a:txBody>
                    <a:bodyPr/>
                    <a:lstStyle/>
                    <a:p>
                      <a:pPr indent="0" marL="0">
                        <a:buNone/>
                      </a:pPr>
                      <a:r>
                        <a:rPr lang="en-US" sz="1300" b="1" dirty="0">
                          <a:solidFill>
                            <a:schemeClr val="bg1"/>
                          </a:solidFill>
                        </a:rPr>
                        <a:t>Rôle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Ce qu'il fait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Ce qu'il ne peut pas faire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Chef de projet / PM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Planifie les phases, obtient les décisions, suit le PV de recette et les indicateurs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Sécurité (RSSI, SOC)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Possède Model Armor, clés, journaux ; valide chaque PR garde-fou ; traite les alertes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Déployer seule : tout passe par la CI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DevOps / plateforme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Phase 1 en console, phase 2 en Terraform via la CI, import de la console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Modifier un garde-fou sans la sécurité (CODEOWNERS)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Développeurs d'agents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Agent Runtime + Model Armor + confirmation humaine ; Agent Registry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Exposer un service à Internet, déployer hors CI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Admins Gemini Enterprise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App, connecteurs, ouverture aux groupes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Toucher aux filtres, aux clés, lire les journaux d'usage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DPO</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Journalisation du contenu, durées de conservation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5" name="Shape 2"/>
          <p:cNvSpPr/>
          <p:nvPr/>
        </p:nvSpPr>
        <p:spPr>
          <a:xfrm>
            <a:off x="548640" y="5257800"/>
            <a:ext cx="11094415" cy="868680"/>
          </a:xfrm>
          <a:prstGeom prst="roundRect">
            <a:avLst>
              <a:gd name="adj" fmla="val 8421"/>
            </a:avLst>
          </a:prstGeom>
          <a:solidFill>
            <a:schemeClr val="bg2"/>
          </a:solidFill>
          <a:ln/>
        </p:spPr>
      </p:sp>
      <p:sp>
        <p:nvSpPr>
          <p:cNvPr id="6" name="Text 3"/>
          <p:cNvSpPr txBox="1"/>
          <p:nvPr/>
        </p:nvSpPr>
        <p:spPr>
          <a:xfrm>
            <a:off x="777240" y="5394960"/>
            <a:ext cx="10637215" cy="594360"/>
          </a:xfrm>
          <a:prstGeom prst="rect">
            <a:avLst/>
          </a:prstGeom>
          <a:noFill/>
          <a:ln/>
        </p:spPr>
        <p:txBody>
          <a:bodyPr wrap="square" lIns="0" tIns="0" rIns="0" bIns="0" rtlCol="0" anchor="ctr"/>
          <a:lstStyle/>
          <a:p>
            <a:pPr indent="0" marL="0">
              <a:buNone/>
            </a:pPr>
            <a:r>
              <a:rPr lang="en-US" sz="1500" dirty="0">
                <a:solidFill>
                  <a:schemeClr val="tx2"/>
                </a:solidFill>
              </a:rPr>
              <a:t>Règle d'or : après la phase 2, plus aucune modification de sécurité en console. Toute exception déclenche une alerte et doit correspondre à une PR.</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VUE D'ENSEMBLE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Les 10 mesures et notre réponse</a:t>
            </a:r>
            <a:endParaRPr lang="en-US" sz="30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457200"/>
                <a:gridCol w="2743200"/>
                <a:gridCol w="3017520"/>
                <a:gridCol w="3291840"/>
                <a:gridCol w="1581912"/>
              </a:tblGrid>
              <a:tr h="0">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Mesure de la note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Natif (phase 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Terraform / script (phase 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Statut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200" b="1"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Agents sur Agent Runtime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Plancher Model Armor sur Agent Platform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90_agents_registry.tf, 30_ai_guardrails.tf</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Couvert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Shadow AI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Politiques d'org, Asset Inventory, SCC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75_shadow_ai.tf · inventaire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Couvert (Wiz : hors app)</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Templates, réglage de l'app, plancher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30_ai_guardrails.tf (DLP France)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Plus strict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Journaux, AxT, Access Approval, SIEM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Audit Logs, AxT, Access Approval</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70, 80, 85_siem_access.tf</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Couvert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5</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Filtrage de sortie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 Gateway, IP fixes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60_advanced.tf, 95_secure_web_proxy.tf</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Couvert (correction)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6</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RAG : droits, documents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Connecteurs fédérés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scan_before_ingest.py</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Couvert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7</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VPC Service Controls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Dry-run, niveau d'accès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60_advanced.tf (+ aiplatform)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Dry-run → appliqué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8</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Identité, domaines, rôles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IdP, groupes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10_identity_access.tf, tfvars par domaine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Décision IdP</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9</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Validation humaine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Confirmations GE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require_confirmation, destructiveHint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Couvert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10</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Agent Registry, partage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Registre, partage désactivé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90_agents_registry.tf, 50_app.tf</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Couvert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MÉTHODE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Pourquoi d'abord la console, puis Terraform ?</a:t>
            </a:r>
            <a:endParaRPr lang="en-US" sz="3000" dirty="0"/>
          </a:p>
        </p:txBody>
      </p:sp>
      <p:sp>
        <p:nvSpPr>
          <p:cNvPr id="4" name="Shape 2"/>
          <p:cNvSpPr/>
          <p:nvPr/>
        </p:nvSpPr>
        <p:spPr>
          <a:xfrm>
            <a:off x="548640" y="1463040"/>
            <a:ext cx="5364328" cy="2103120"/>
          </a:xfrm>
          <a:prstGeom prst="roundRect">
            <a:avLst>
              <a:gd name="adj" fmla="val 3478"/>
            </a:avLst>
          </a:prstGeom>
          <a:solidFill>
            <a:schemeClr val="bg2"/>
          </a:solidFill>
          <a:ln/>
        </p:spPr>
      </p:sp>
      <p:pic>
        <p:nvPicPr>
          <p:cNvPr id="5" name="Image 0" descr="preencoded.png">    </p:cNvPr>
          <p:cNvPicPr>
            <a:picLocks noChangeAspect="1"/>
          </p:cNvPicPr>
          <p:nvPr/>
        </p:nvPicPr>
        <p:blipFill>
          <a:blip r:embed="rId1"/>
          <a:stretch>
            <a:fillRect/>
          </a:stretch>
        </p:blipFill>
        <p:spPr>
          <a:xfrm>
            <a:off x="822960" y="1737360"/>
            <a:ext cx="457200" cy="457200"/>
          </a:xfrm>
          <a:prstGeom prst="rect">
            <a:avLst/>
          </a:prstGeom>
        </p:spPr>
      </p:pic>
      <p:sp>
        <p:nvSpPr>
          <p:cNvPr id="6" name="Text 3"/>
          <p:cNvSpPr txBox="1"/>
          <p:nvPr/>
        </p:nvSpPr>
        <p:spPr>
          <a:xfrm>
            <a:off x="1463040" y="1691640"/>
            <a:ext cx="4267048" cy="548640"/>
          </a:xfrm>
          <a:prstGeom prst="rect">
            <a:avLst/>
          </a:prstGeom>
          <a:noFill/>
          <a:ln/>
        </p:spPr>
        <p:txBody>
          <a:bodyPr wrap="square" lIns="0" tIns="0" rIns="0" bIns="0" rtlCol="0" anchor="ctr"/>
          <a:lstStyle/>
          <a:p>
            <a:pPr indent="0" marL="0">
              <a:buNone/>
            </a:pPr>
            <a:r>
              <a:rPr lang="en-US" sz="1800" b="1" dirty="0">
                <a:solidFill>
                  <a:schemeClr val="tx2"/>
                </a:solidFill>
              </a:rPr>
              <a:t>La protection n'attend pas le code</a:t>
            </a:r>
            <a:endParaRPr lang="en-US" sz="1800" dirty="0"/>
          </a:p>
        </p:txBody>
      </p:sp>
      <p:sp>
        <p:nvSpPr>
          <p:cNvPr id="7" name="Text 4"/>
          <p:cNvSpPr txBox="1"/>
          <p:nvPr/>
        </p:nvSpPr>
        <p:spPr>
          <a:xfrm>
            <a:off x="822960" y="2377440"/>
            <a:ext cx="4815688" cy="1051560"/>
          </a:xfrm>
          <a:prstGeom prst="rect">
            <a:avLst/>
          </a:prstGeom>
          <a:noFill/>
          <a:ln/>
        </p:spPr>
        <p:txBody>
          <a:bodyPr wrap="square" lIns="0" tIns="0" rIns="0" bIns="0" rtlCol="0" anchor="t"/>
          <a:lstStyle/>
          <a:p>
            <a:pPr indent="0" marL="0">
              <a:buNone/>
            </a:pPr>
            <a:r>
              <a:rPr lang="en-US" sz="1400" dirty="0">
                <a:solidFill>
                  <a:schemeClr val="tx1"/>
                </a:solidFill>
              </a:rPr>
              <a:t>Journaux d'audit et Model Armor : dix minutes en console. Attendre deux semaines de code, c'est deux semaines sans protection.</a:t>
            </a:r>
            <a:endParaRPr lang="en-US" sz="1400" dirty="0"/>
          </a:p>
        </p:txBody>
      </p:sp>
      <p:sp>
        <p:nvSpPr>
          <p:cNvPr id="8" name="Shape 5"/>
          <p:cNvSpPr/>
          <p:nvPr/>
        </p:nvSpPr>
        <p:spPr>
          <a:xfrm>
            <a:off x="6095848" y="1463040"/>
            <a:ext cx="5364328" cy="2103120"/>
          </a:xfrm>
          <a:prstGeom prst="roundRect">
            <a:avLst>
              <a:gd name="adj" fmla="val 3478"/>
            </a:avLst>
          </a:prstGeom>
          <a:solidFill>
            <a:schemeClr val="bg2"/>
          </a:solidFill>
          <a:ln/>
        </p:spPr>
      </p:sp>
      <p:pic>
        <p:nvPicPr>
          <p:cNvPr id="9" name="Image 1" descr="preencoded.png">    </p:cNvPr>
          <p:cNvPicPr>
            <a:picLocks noChangeAspect="1"/>
          </p:cNvPicPr>
          <p:nvPr/>
        </p:nvPicPr>
        <p:blipFill>
          <a:blip r:embed="rId2"/>
          <a:stretch>
            <a:fillRect/>
          </a:stretch>
        </p:blipFill>
        <p:spPr>
          <a:xfrm>
            <a:off x="6370168" y="1737360"/>
            <a:ext cx="457200" cy="457200"/>
          </a:xfrm>
          <a:prstGeom prst="rect">
            <a:avLst/>
          </a:prstGeom>
        </p:spPr>
      </p:pic>
      <p:sp>
        <p:nvSpPr>
          <p:cNvPr id="10" name="Text 6"/>
          <p:cNvSpPr txBox="1"/>
          <p:nvPr/>
        </p:nvSpPr>
        <p:spPr>
          <a:xfrm>
            <a:off x="7010248" y="1691640"/>
            <a:ext cx="4267048" cy="548640"/>
          </a:xfrm>
          <a:prstGeom prst="rect">
            <a:avLst/>
          </a:prstGeom>
          <a:noFill/>
          <a:ln/>
        </p:spPr>
        <p:txBody>
          <a:bodyPr wrap="square" lIns="0" tIns="0" rIns="0" bIns="0" rtlCol="0" anchor="ctr"/>
          <a:lstStyle/>
          <a:p>
            <a:pPr indent="0" marL="0">
              <a:buNone/>
            </a:pPr>
            <a:r>
              <a:rPr lang="en-US" sz="1800" b="1" dirty="0">
                <a:solidFill>
                  <a:schemeClr val="tx2"/>
                </a:solidFill>
              </a:rPr>
              <a:t>Observer avant de bloquer</a:t>
            </a:r>
            <a:endParaRPr lang="en-US" sz="1800" dirty="0"/>
          </a:p>
        </p:txBody>
      </p:sp>
      <p:sp>
        <p:nvSpPr>
          <p:cNvPr id="11" name="Text 7"/>
          <p:cNvSpPr txBox="1"/>
          <p:nvPr/>
        </p:nvSpPr>
        <p:spPr>
          <a:xfrm>
            <a:off x="6370168" y="2377440"/>
            <a:ext cx="4815688" cy="1051560"/>
          </a:xfrm>
          <a:prstGeom prst="rect">
            <a:avLst/>
          </a:prstGeom>
          <a:noFill/>
          <a:ln/>
        </p:spPr>
        <p:txBody>
          <a:bodyPr wrap="square" lIns="0" tIns="0" rIns="0" bIns="0" rtlCol="0" anchor="t"/>
          <a:lstStyle/>
          <a:p>
            <a:pPr indent="0" marL="0">
              <a:buNone/>
            </a:pPr>
            <a:r>
              <a:rPr lang="en-US" sz="1400" dirty="0">
                <a:solidFill>
                  <a:schemeClr val="tx1"/>
                </a:solidFill>
              </a:rPr>
              <a:t>Plancher des agents en inspection, VPC-SC en dry-run : on voit ce qui serait bloqué, on règle, sans casser un service.</a:t>
            </a:r>
            <a:endParaRPr lang="en-US" sz="1400" dirty="0"/>
          </a:p>
        </p:txBody>
      </p:sp>
      <p:sp>
        <p:nvSpPr>
          <p:cNvPr id="12" name="Shape 8"/>
          <p:cNvSpPr/>
          <p:nvPr/>
        </p:nvSpPr>
        <p:spPr>
          <a:xfrm>
            <a:off x="548640" y="3794760"/>
            <a:ext cx="5364328" cy="2103120"/>
          </a:xfrm>
          <a:prstGeom prst="roundRect">
            <a:avLst>
              <a:gd name="adj" fmla="val 3478"/>
            </a:avLst>
          </a:prstGeom>
          <a:solidFill>
            <a:schemeClr val="bg2"/>
          </a:solidFill>
          <a:ln/>
        </p:spPr>
      </p:sp>
      <p:pic>
        <p:nvPicPr>
          <p:cNvPr id="13" name="Image 2" descr="preencoded.png">    </p:cNvPr>
          <p:cNvPicPr>
            <a:picLocks noChangeAspect="1"/>
          </p:cNvPicPr>
          <p:nvPr/>
        </p:nvPicPr>
        <p:blipFill>
          <a:blip r:embed="rId3"/>
          <a:stretch>
            <a:fillRect/>
          </a:stretch>
        </p:blipFill>
        <p:spPr>
          <a:xfrm>
            <a:off x="822960" y="4069080"/>
            <a:ext cx="457200" cy="457200"/>
          </a:xfrm>
          <a:prstGeom prst="rect">
            <a:avLst/>
          </a:prstGeom>
        </p:spPr>
      </p:pic>
      <p:sp>
        <p:nvSpPr>
          <p:cNvPr id="14" name="Text 9"/>
          <p:cNvSpPr txBox="1"/>
          <p:nvPr/>
        </p:nvSpPr>
        <p:spPr>
          <a:xfrm>
            <a:off x="1463040" y="4023360"/>
            <a:ext cx="4267048" cy="548640"/>
          </a:xfrm>
          <a:prstGeom prst="rect">
            <a:avLst/>
          </a:prstGeom>
          <a:noFill/>
          <a:ln/>
        </p:spPr>
        <p:txBody>
          <a:bodyPr wrap="square" lIns="0" tIns="0" rIns="0" bIns="0" rtlCol="0" anchor="ctr"/>
          <a:lstStyle/>
          <a:p>
            <a:pPr indent="0" marL="0">
              <a:buNone/>
            </a:pPr>
            <a:r>
              <a:rPr lang="en-US" sz="1800" b="1" dirty="0">
                <a:solidFill>
                  <a:schemeClr val="tx2"/>
                </a:solidFill>
              </a:rPr>
              <a:t>Le code ensuite, pour durer</a:t>
            </a:r>
            <a:endParaRPr lang="en-US" sz="1800" dirty="0"/>
          </a:p>
        </p:txBody>
      </p:sp>
      <p:sp>
        <p:nvSpPr>
          <p:cNvPr id="15" name="Text 10"/>
          <p:cNvSpPr txBox="1"/>
          <p:nvPr/>
        </p:nvSpPr>
        <p:spPr>
          <a:xfrm>
            <a:off x="822960" y="4709160"/>
            <a:ext cx="4815688" cy="1051560"/>
          </a:xfrm>
          <a:prstGeom prst="rect">
            <a:avLst/>
          </a:prstGeom>
          <a:noFill/>
          <a:ln/>
        </p:spPr>
        <p:txBody>
          <a:bodyPr wrap="square" lIns="0" tIns="0" rIns="0" bIns="0" rtlCol="0" anchor="t"/>
          <a:lstStyle/>
          <a:p>
            <a:pPr indent="0" marL="0">
              <a:buNone/>
            </a:pPr>
            <a:r>
              <a:rPr lang="en-US" sz="1400" dirty="0">
                <a:solidFill>
                  <a:schemeClr val="tx1"/>
                </a:solidFill>
              </a:rPr>
              <a:t>Relu (PR), traçable (Git), reproductible pour chaque domaine, vérifiable : le plan montre toute dérive.</a:t>
            </a:r>
            <a:endParaRPr lang="en-US" sz="1400" dirty="0"/>
          </a:p>
        </p:txBody>
      </p:sp>
      <p:sp>
        <p:nvSpPr>
          <p:cNvPr id="16" name="Shape 11"/>
          <p:cNvSpPr/>
          <p:nvPr/>
        </p:nvSpPr>
        <p:spPr>
          <a:xfrm>
            <a:off x="6095848" y="3794760"/>
            <a:ext cx="5364328" cy="2103120"/>
          </a:xfrm>
          <a:prstGeom prst="roundRect">
            <a:avLst>
              <a:gd name="adj" fmla="val 3478"/>
            </a:avLst>
          </a:prstGeom>
          <a:solidFill>
            <a:schemeClr val="bg2"/>
          </a:solidFill>
          <a:ln/>
        </p:spPr>
      </p:sp>
      <p:pic>
        <p:nvPicPr>
          <p:cNvPr id="17" name="Image 3" descr="preencoded.png">    </p:cNvPr>
          <p:cNvPicPr>
            <a:picLocks noChangeAspect="1"/>
          </p:cNvPicPr>
          <p:nvPr/>
        </p:nvPicPr>
        <p:blipFill>
          <a:blip r:embed="rId4"/>
          <a:stretch>
            <a:fillRect/>
          </a:stretch>
        </p:blipFill>
        <p:spPr>
          <a:xfrm>
            <a:off x="6370168" y="4069080"/>
            <a:ext cx="457200" cy="457200"/>
          </a:xfrm>
          <a:prstGeom prst="rect">
            <a:avLst/>
          </a:prstGeom>
        </p:spPr>
      </p:pic>
      <p:sp>
        <p:nvSpPr>
          <p:cNvPr id="18" name="Text 12"/>
          <p:cNvSpPr txBox="1"/>
          <p:nvPr/>
        </p:nvSpPr>
        <p:spPr>
          <a:xfrm>
            <a:off x="7010248" y="4023360"/>
            <a:ext cx="4267048" cy="548640"/>
          </a:xfrm>
          <a:prstGeom prst="rect">
            <a:avLst/>
          </a:prstGeom>
          <a:noFill/>
          <a:ln/>
        </p:spPr>
        <p:txBody>
          <a:bodyPr wrap="square" lIns="0" tIns="0" rIns="0" bIns="0" rtlCol="0" anchor="ctr"/>
          <a:lstStyle/>
          <a:p>
            <a:pPr indent="0" marL="0">
              <a:buNone/>
            </a:pPr>
            <a:r>
              <a:rPr lang="en-US" sz="1800" b="1" dirty="0">
                <a:solidFill>
                  <a:schemeClr val="tx2"/>
                </a:solidFill>
              </a:rPr>
              <a:t>Rien n'est perdu entre les deux</a:t>
            </a:r>
            <a:endParaRPr lang="en-US" sz="1800" dirty="0"/>
          </a:p>
        </p:txBody>
      </p:sp>
      <p:sp>
        <p:nvSpPr>
          <p:cNvPr id="19" name="Text 13"/>
          <p:cNvSpPr txBox="1"/>
          <p:nvPr/>
        </p:nvSpPr>
        <p:spPr>
          <a:xfrm>
            <a:off x="6370168" y="4709160"/>
            <a:ext cx="4815688" cy="1051560"/>
          </a:xfrm>
          <a:prstGeom prst="rect">
            <a:avLst/>
          </a:prstGeom>
          <a:noFill/>
          <a:ln/>
        </p:spPr>
        <p:txBody>
          <a:bodyPr wrap="square" lIns="0" tIns="0" rIns="0" bIns="0" rtlCol="0" anchor="t"/>
          <a:lstStyle/>
          <a:p>
            <a:pPr indent="0" marL="0">
              <a:buNone/>
            </a:pPr>
            <a:r>
              <a:rPr lang="en-US" sz="1400" dirty="0">
                <a:solidFill>
                  <a:schemeClr val="tx1"/>
                </a:solidFill>
              </a:rPr>
              <a:t>Les ressources créées en console sont importées : Terraform les adopte sans les recréer.</a:t>
            </a:r>
            <a:endParaRPr lang="en-US" sz="14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MÉTHODE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 calendrier</a:t>
            </a:r>
            <a:endParaRPr lang="en-US" sz="3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1188720"/>
                <a:gridCol w="2011680"/>
                <a:gridCol w="3657600"/>
                <a:gridCol w="4233672"/>
              </a:tblGrid>
              <a:tr h="0">
                <a:tc>
                  <a:txBody>
                    <a:bodyPr/>
                    <a:lstStyle/>
                    <a:p>
                      <a:pPr indent="0" marL="0">
                        <a:buNone/>
                      </a:pPr>
                      <a:r>
                        <a:rPr lang="en-US" sz="1400" b="1" dirty="0">
                          <a:solidFill>
                            <a:schemeClr val="bg1"/>
                          </a:solidFill>
                        </a:rPr>
                        <a:t>Semaine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Phase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Livrable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Critère de sortie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S1</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1 · Console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Journal de bord des activations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Audit actif ; Model Armor sur l'app ; plancher agents en inspection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S2</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2 · Terraform 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PR socle + palier A, import de la console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Plan sans écart ; verify_controls.sh au vert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S3</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2 · Terraform B, 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SIEM ; politiques d'org ; VPC-SC dry-run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Flux reçu par le SOC ; aucune violation VPC-SC légitime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S3–S4</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3 · Tests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PV de recette des 22 tests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Tests bloquants OK ; risques résiduels signés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S5</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Bascule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Plancher agents en blocage ; VPC-SC appliqué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Deux semaines sans faux positif</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Ensuite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4 · Exploitation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Rapports quotidiens et mensuels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Indicateurs au comité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1</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Activer le natif dans la console (1/2)</a:t>
            </a:r>
            <a:endParaRPr lang="en-US" sz="3000" dirty="0"/>
          </a:p>
        </p:txBody>
      </p:sp>
      <p:sp>
        <p:nvSpPr>
          <p:cNvPr id="4" name="Shape 2"/>
          <p:cNvSpPr/>
          <p:nvPr/>
        </p:nvSpPr>
        <p:spPr>
          <a:xfrm>
            <a:off x="10957255" y="411480"/>
            <a:ext cx="685800" cy="685800"/>
          </a:xfrm>
          <a:prstGeom prst="ellipse">
            <a:avLst/>
          </a:prstGeom>
          <a:solidFill>
            <a:schemeClr val="accent1"/>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rPr>
              <a:t>1</a:t>
            </a:r>
            <a:endParaRPr lang="en-US" sz="2200" dirty="0"/>
          </a:p>
        </p:txBody>
      </p:sp>
      <p:sp>
        <p:nvSpPr>
          <p:cNvPr id="6" name="Text 4"/>
          <p:cNvSpPr txBox="1"/>
          <p:nvPr/>
        </p:nvSpPr>
        <p:spPr>
          <a:xfrm>
            <a:off x="548640"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Qui  </a:t>
            </a:r>
            <a:pPr indent="0" marL="0">
              <a:buNone/>
            </a:pPr>
            <a:r>
              <a:rPr lang="en-US" sz="1300" dirty="0">
                <a:solidFill>
                  <a:schemeClr val="tx1"/>
                </a:solidFill>
              </a:rPr>
              <a:t>DevOps + sécurité</a:t>
            </a:r>
            <a:endParaRPr lang="en-US" sz="1300" dirty="0"/>
          </a:p>
        </p:txBody>
      </p:sp>
      <p:sp>
        <p:nvSpPr>
          <p:cNvPr id="7" name="Text 5"/>
          <p:cNvSpPr txBox="1"/>
          <p:nvPr/>
        </p:nvSpPr>
        <p:spPr>
          <a:xfrm>
            <a:off x="4246778"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Durée  </a:t>
            </a:r>
            <a:pPr indent="0" marL="0">
              <a:buNone/>
            </a:pPr>
            <a:r>
              <a:rPr lang="en-US" sz="1300" dirty="0">
                <a:solidFill>
                  <a:schemeClr val="tx1"/>
                </a:solidFill>
              </a:rPr>
              <a:t>semaine 1</a:t>
            </a:r>
            <a:endParaRPr lang="en-US" sz="1300" dirty="0"/>
          </a:p>
        </p:txBody>
      </p:sp>
      <p:sp>
        <p:nvSpPr>
          <p:cNvPr id="8" name="Text 6"/>
          <p:cNvSpPr txBox="1"/>
          <p:nvPr/>
        </p:nvSpPr>
        <p:spPr>
          <a:xfrm>
            <a:off x="7944917"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Guide  </a:t>
            </a:r>
            <a:pPr indent="0" marL="0">
              <a:buNone/>
            </a:pPr>
            <a:r>
              <a:rPr lang="en-US" sz="1300" dirty="0">
                <a:solidFill>
                  <a:schemeClr val="tx1"/>
                </a:solidFill>
              </a:rPr>
              <a:t>docs/01-phase1-console.md</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365760"/>
                <a:gridCol w="2194560"/>
                <a:gridCol w="2194560"/>
                <a:gridCol w="5852160"/>
                <a:gridCol w="484632"/>
              </a:tblGrid>
              <a:tr h="0">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Action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Rechercher dans la console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Réglage clé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200" b="1"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Journaux d'audit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Audit Logs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Data Read + Write : Discovery Engine, Agent Platform, Model Armor, Secret Manager, Agent Registry</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Templates 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Région eu ; injection, URL, IA responsable ; données sensibles avancées (DLP France) ; Inspect &amp; Block</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Model Armor dans l'app</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Gemini Enterprise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App → Configurations : deux templates ; mode fermé ; rôle Model Armor User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Plancher + Agent Platform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Paramètres de plancher → Services → Agent Platform : Inspecter uniquement ; Cloud Logging</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5</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 Registry, partage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 Registry</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Agents et MCP enregistrés ; partage d'agents désactivé ; skills sur approbation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10</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10" name="Shape 7"/>
          <p:cNvSpPr/>
          <p:nvPr/>
        </p:nvSpPr>
        <p:spPr>
          <a:xfrm>
            <a:off x="548640" y="5394960"/>
            <a:ext cx="11094415" cy="777240"/>
          </a:xfrm>
          <a:prstGeom prst="roundRect">
            <a:avLst>
              <a:gd name="adj" fmla="val 9412"/>
            </a:avLst>
          </a:prstGeom>
          <a:solidFill>
            <a:schemeClr val="bg2"/>
          </a:solidFill>
          <a:ln/>
        </p:spPr>
      </p:sp>
      <p:sp>
        <p:nvSpPr>
          <p:cNvPr id="11" name="Text 8"/>
          <p:cNvSpPr txBox="1"/>
          <p:nvPr/>
        </p:nvSpPr>
        <p:spPr>
          <a:xfrm>
            <a:off x="777240" y="5532120"/>
            <a:ext cx="10637215" cy="502920"/>
          </a:xfrm>
          <a:prstGeom prst="rect">
            <a:avLst/>
          </a:prstGeom>
          <a:noFill/>
          <a:ln/>
        </p:spPr>
        <p:txBody>
          <a:bodyPr wrap="square" lIns="0" tIns="0" rIns="0" bIns="0" rtlCol="0" anchor="ctr"/>
          <a:lstStyle/>
          <a:p>
            <a:pPr indent="0" marL="0">
              <a:buNone/>
            </a:pPr>
            <a:r>
              <a:rPr lang="en-US" sz="1500" dirty="0">
                <a:solidFill>
                  <a:schemeClr val="tx2"/>
                </a:solidFill>
              </a:rPr>
              <a:t>Les journaux d'audit en premier : par défaut, qui interroge quoi n'est pas journalisé. Sans eux, aucune enquête n'est possible.</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1</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Activer le natif dans la console (2/2)</a:t>
            </a:r>
            <a:endParaRPr lang="en-US" sz="3000" dirty="0"/>
          </a:p>
        </p:txBody>
      </p:sp>
      <p:sp>
        <p:nvSpPr>
          <p:cNvPr id="4" name="Shape 2"/>
          <p:cNvSpPr/>
          <p:nvPr/>
        </p:nvSpPr>
        <p:spPr>
          <a:xfrm>
            <a:off x="10957255" y="411480"/>
            <a:ext cx="685800" cy="685800"/>
          </a:xfrm>
          <a:prstGeom prst="ellipse">
            <a:avLst/>
          </a:prstGeom>
          <a:solidFill>
            <a:schemeClr val="accent1"/>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rPr>
              <a:t>1</a:t>
            </a:r>
            <a:endParaRPr lang="en-US" sz="2200" dirty="0"/>
          </a:p>
        </p:txBody>
      </p:sp>
      <p:sp>
        <p:nvSpPr>
          <p:cNvPr id="6" name="Text 4"/>
          <p:cNvSpPr txBox="1"/>
          <p:nvPr/>
        </p:nvSpPr>
        <p:spPr>
          <a:xfrm>
            <a:off x="548640"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Qui  </a:t>
            </a:r>
            <a:pPr indent="0" marL="0">
              <a:buNone/>
            </a:pPr>
            <a:r>
              <a:rPr lang="en-US" sz="1300" dirty="0">
                <a:solidFill>
                  <a:schemeClr val="tx1"/>
                </a:solidFill>
              </a:rPr>
              <a:t>DevOps + sécurité + équipe Cloud centrale</a:t>
            </a:r>
            <a:endParaRPr lang="en-US" sz="1300" dirty="0"/>
          </a:p>
        </p:txBody>
      </p:sp>
      <p:sp>
        <p:nvSpPr>
          <p:cNvPr id="7" name="Text 5"/>
          <p:cNvSpPr txBox="1"/>
          <p:nvPr/>
        </p:nvSpPr>
        <p:spPr>
          <a:xfrm>
            <a:off x="4246778"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Durée  </a:t>
            </a:r>
            <a:pPr indent="0" marL="0">
              <a:buNone/>
            </a:pPr>
            <a:r>
              <a:rPr lang="en-US" sz="1300" dirty="0">
                <a:solidFill>
                  <a:schemeClr val="tx1"/>
                </a:solidFill>
              </a:rPr>
              <a:t>semaine 1</a:t>
            </a:r>
            <a:endParaRPr lang="en-US" sz="1300" dirty="0"/>
          </a:p>
        </p:txBody>
      </p:sp>
      <p:sp>
        <p:nvSpPr>
          <p:cNvPr id="8" name="Text 6"/>
          <p:cNvSpPr txBox="1"/>
          <p:nvPr/>
        </p:nvSpPr>
        <p:spPr>
          <a:xfrm>
            <a:off x="7944917" y="1371600"/>
            <a:ext cx="3606698" cy="274320"/>
          </a:xfrm>
          <a:prstGeom prst="rect">
            <a:avLst/>
          </a:prstGeom>
          <a:noFill/>
          <a:ln/>
        </p:spPr>
        <p:txBody>
          <a:bodyPr wrap="square" lIns="0" tIns="0" rIns="0" bIns="0" rtlCol="0" anchor="t"/>
          <a:lstStyle/>
          <a:p>
            <a:pPr indent="0" marL="0">
              <a:buNone/>
            </a:pPr>
            <a:r>
              <a:rPr lang="en-US" sz="1300" b="1" dirty="0">
                <a:solidFill>
                  <a:schemeClr val="accent1"/>
                </a:solidFill>
              </a:rPr>
              <a:t>Guide  </a:t>
            </a:r>
            <a:pPr indent="0" marL="0">
              <a:buNone/>
            </a:pPr>
            <a:r>
              <a:rPr lang="en-US" sz="1300" dirty="0">
                <a:solidFill>
                  <a:schemeClr val="tx1"/>
                </a:solidFill>
              </a:rPr>
              <a:t>docs/01-phase1-console.md</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365760"/>
                <a:gridCol w="2194560"/>
                <a:gridCol w="2377440"/>
                <a:gridCol w="5669280"/>
                <a:gridCol w="484632"/>
              </a:tblGrid>
              <a:tr h="0">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Action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Rechercher dans la console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Réglage clé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200" b="1" dirty="0">
                          <a:solidFill>
                            <a:schemeClr val="tx1"/>
                          </a:solidFill>
                        </a:rPr>
                        <a:t>6</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Inventaire Shadow AI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Asset Inventory</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Ou scripts/shadow_ai_inventory.sh sur l'organisation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7</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Politiques d'organisation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Règles d'administration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run.allowedIngress, iam.allowedPolicyMemberDomains, gcp.resourceLocations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8</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Accès de Google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Access Transparency / Approval</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AxT sur l'organisation (support Enhanced/Premium) ; Access Approval : tous les services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9</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Journaux et SIEM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Routeur de journaux</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Buckets eu ge-security et ge-usage ; sink Pub/Sub (peut être laissé à Terraform)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10</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VPC Service Controls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VPC Service Controls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Périmètre dry-run, avec aiplatform ; niveau d'accès IP Acme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7</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11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AI Protection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Security Command Center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Si SCC Enterprise/Premium ; sinon Wiz si c'est le standard</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0" name="Shape 7"/>
          <p:cNvSpPr/>
          <p:nvPr/>
        </p:nvSpPr>
        <p:spPr>
          <a:xfrm>
            <a:off x="548640" y="5394960"/>
            <a:ext cx="11094415" cy="777240"/>
          </a:xfrm>
          <a:prstGeom prst="roundRect">
            <a:avLst>
              <a:gd name="adj" fmla="val 9412"/>
            </a:avLst>
          </a:prstGeom>
          <a:solidFill>
            <a:schemeClr val="bg2"/>
          </a:solidFill>
          <a:ln/>
        </p:spPr>
      </p:sp>
      <p:sp>
        <p:nvSpPr>
          <p:cNvPr id="11" name="Text 8"/>
          <p:cNvSpPr txBox="1"/>
          <p:nvPr/>
        </p:nvSpPr>
        <p:spPr>
          <a:xfrm>
            <a:off x="777240" y="5532120"/>
            <a:ext cx="10637215" cy="502920"/>
          </a:xfrm>
          <a:prstGeom prst="rect">
            <a:avLst/>
          </a:prstGeom>
          <a:noFill/>
          <a:ln/>
        </p:spPr>
        <p:txBody>
          <a:bodyPr wrap="square" lIns="0" tIns="0" rIns="0" bIns="0" rtlCol="0" anchor="ctr"/>
          <a:lstStyle/>
          <a:p>
            <a:pPr indent="0" marL="0">
              <a:buNone/>
            </a:pPr>
            <a:r>
              <a:rPr lang="en-US" sz="1500" dirty="0">
                <a:solidFill>
                  <a:schemeClr val="tx2"/>
                </a:solidFill>
              </a:rPr>
              <a:t>Chaque activation est notée dans un journal de bord : il sert à l'import Terraform et de preuve pour l'audit.</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1 · ZOOM</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Les deux réglages qui font la différence</a:t>
            </a:r>
            <a:endParaRPr lang="en-US" sz="3000" dirty="0"/>
          </a:p>
        </p:txBody>
      </p:sp>
      <p:sp>
        <p:nvSpPr>
          <p:cNvPr id="4" name="Shape 2"/>
          <p:cNvSpPr/>
          <p:nvPr/>
        </p:nvSpPr>
        <p:spPr>
          <a:xfrm>
            <a:off x="548640" y="1417320"/>
            <a:ext cx="5410048" cy="4663440"/>
          </a:xfrm>
          <a:prstGeom prst="roundRect">
            <a:avLst>
              <a:gd name="adj" fmla="val 1569"/>
            </a:avLst>
          </a:prstGeom>
          <a:solidFill>
            <a:schemeClr val="bg2"/>
          </a:solidFill>
          <a:ln/>
        </p:spPr>
      </p:sp>
      <p:sp>
        <p:nvSpPr>
          <p:cNvPr id="5" name="Text 3"/>
          <p:cNvSpPr txBox="1"/>
          <p:nvPr/>
        </p:nvSpPr>
        <p:spPr>
          <a:xfrm>
            <a:off x="822960" y="1600200"/>
            <a:ext cx="4998568" cy="411480"/>
          </a:xfrm>
          <a:prstGeom prst="rect">
            <a:avLst/>
          </a:prstGeom>
          <a:noFill/>
          <a:ln/>
        </p:spPr>
        <p:txBody>
          <a:bodyPr wrap="square" lIns="0" tIns="0" rIns="0" bIns="0" rtlCol="0" anchor="t"/>
          <a:lstStyle/>
          <a:p>
            <a:pPr indent="0" marL="0">
              <a:buNone/>
            </a:pPr>
            <a:r>
              <a:rPr lang="en-US" sz="1800" b="1" dirty="0">
                <a:solidFill>
                  <a:schemeClr val="tx2"/>
                </a:solidFill>
              </a:rPr>
              <a:t>Plancher Model Armor sur Agent Platform</a:t>
            </a:r>
            <a:endParaRPr lang="en-US" sz="1800" dirty="0"/>
          </a:p>
        </p:txBody>
      </p:sp>
      <p:sp>
        <p:nvSpPr>
          <p:cNvPr id="6" name="Text 4"/>
          <p:cNvSpPr txBox="1"/>
          <p:nvPr/>
        </p:nvSpPr>
        <p:spPr>
          <a:xfrm>
            <a:off x="822960" y="2103120"/>
            <a:ext cx="4998568" cy="1463040"/>
          </a:xfrm>
          <a:prstGeom prst="rect">
            <a:avLst/>
          </a:prstGeom>
          <a:noFill/>
          <a:ln/>
        </p:spPr>
        <p:txBody>
          <a:bodyPr wrap="square" lIns="0" tIns="0" rIns="0" bIns="0" rtlCol="0" anchor="t"/>
          <a:lstStyle/>
          <a:p>
            <a:pPr indent="0" marL="0">
              <a:buNone/>
            </a:pPr>
            <a:r>
              <a:rPr lang="en-US" sz="1400" dirty="0">
                <a:solidFill>
                  <a:schemeClr val="tx1"/>
                </a:solidFill>
              </a:rPr>
              <a:t>Dans Gemini Enterprise, Model Armor ne filtre pas les agents personnalisés. Le plancher, avec Agent Platform, filtre chaque appel Gemini du projet : agents, notebooks, scripts. Même si un développeur oublie le plugin.</a:t>
            </a:r>
            <a:endParaRPr lang="en-US" sz="1400" dirty="0"/>
          </a:p>
        </p:txBody>
      </p:sp>
      <p:sp>
        <p:nvSpPr>
          <p:cNvPr id="7" name="Text 5"/>
          <p:cNvSpPr txBox="1"/>
          <p:nvPr/>
        </p:nvSpPr>
        <p:spPr>
          <a:xfrm>
            <a:off x="822960" y="3657600"/>
            <a:ext cx="4998568" cy="731520"/>
          </a:xfrm>
          <a:prstGeom prst="rect">
            <a:avLst/>
          </a:prstGeom>
          <a:noFill/>
          <a:ln/>
        </p:spPr>
        <p:txBody>
          <a:bodyPr wrap="square" lIns="0" tIns="0" rIns="0" bIns="0" rtlCol="0" anchor="t"/>
          <a:lstStyle/>
          <a:p>
            <a:pPr indent="0" marL="0">
              <a:buNone/>
            </a:pPr>
            <a:r>
              <a:rPr lang="en-US" sz="1400" b="1" dirty="0">
                <a:solidFill>
                  <a:schemeClr val="accent1"/>
                </a:solidFill>
              </a:rPr>
              <a:t>2 semaines  </a:t>
            </a:r>
            <a:pPr indent="0" marL="0">
              <a:buNone/>
            </a:pPr>
            <a:r>
              <a:rPr lang="en-US" sz="1400" dirty="0">
                <a:solidFill>
                  <a:schemeClr val="tx1"/>
                </a:solidFill>
              </a:rPr>
              <a:t>Inspecter uniquement → journaux</a:t>
            </a:r>
            <a:endParaRPr lang="en-US" sz="1400" dirty="0"/>
          </a:p>
          <a:p>
            <a:pPr indent="0" marL="0">
              <a:buNone/>
            </a:pPr>
            <a:r>
              <a:rPr lang="en-US" sz="1400" b="1" dirty="0">
                <a:solidFill>
                  <a:schemeClr val="accent5"/>
                </a:solidFill>
              </a:rPr>
              <a:t>Puis  </a:t>
            </a:r>
            <a:pPr indent="0" marL="0">
              <a:buNone/>
            </a:pPr>
            <a:r>
              <a:rPr lang="en-US" sz="1400" dirty="0">
                <a:solidFill>
                  <a:schemeClr val="tx1"/>
                </a:solidFill>
              </a:rPr>
              <a:t>Inspecter et bloquer (une ligne Terraform)</a:t>
            </a:r>
            <a:endParaRPr lang="en-US" sz="1400" dirty="0"/>
          </a:p>
        </p:txBody>
      </p:sp>
      <p:sp>
        <p:nvSpPr>
          <p:cNvPr id="8" name="Shape 6"/>
          <p:cNvSpPr/>
          <p:nvPr/>
        </p:nvSpPr>
        <p:spPr>
          <a:xfrm>
            <a:off x="822960" y="4572000"/>
            <a:ext cx="4998568" cy="1280160"/>
          </a:xfrm>
          <a:prstGeom prst="roundRect">
            <a:avLst>
              <a:gd name="adj" fmla="val 5714"/>
            </a:avLst>
          </a:prstGeom>
          <a:solidFill>
            <a:srgbClr val="F4F6FA"/>
          </a:solidFill>
          <a:ln/>
        </p:spPr>
      </p:sp>
      <p:sp>
        <p:nvSpPr>
          <p:cNvPr id="9" name="Text 7"/>
          <p:cNvSpPr txBox="1"/>
          <p:nvPr/>
        </p:nvSpPr>
        <p:spPr>
          <a:xfrm>
            <a:off x="1005840" y="4681728"/>
            <a:ext cx="4632808" cy="1060704"/>
          </a:xfrm>
          <a:prstGeom prst="rect">
            <a:avLst/>
          </a:prstGeom>
          <a:noFill/>
          <a:ln/>
        </p:spPr>
        <p:txBody>
          <a:bodyPr wrap="square" lIns="0" tIns="0" rIns="0" bIns="0" rtlCol="0" anchor="t"/>
          <a:lstStyle/>
          <a:p>
            <a:pPr indent="0" marL="0">
              <a:buNone/>
            </a:pPr>
            <a:r>
              <a:rPr lang="en-US" sz="1200" dirty="0">
                <a:solidFill>
                  <a:schemeClr val="tx1"/>
                </a:solidFill>
                <a:latin typeface="Consolas" pitchFamily="34" charset="0"/>
                <a:ea typeface="Consolas" pitchFamily="34" charset="-122"/>
                <a:cs typeface="Consolas" pitchFamily="34" charset="-120"/>
              </a:rPr>
              <a:t>armor_agent_platform_mode = "inspect"</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après 2 semaines sans faux positif :</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armor_agent_platform_mode = "block"</a:t>
            </a:r>
            <a:endParaRPr lang="en-US" sz="1200" dirty="0"/>
          </a:p>
        </p:txBody>
      </p:sp>
      <p:sp>
        <p:nvSpPr>
          <p:cNvPr id="10" name="Shape 8"/>
          <p:cNvSpPr/>
          <p:nvPr/>
        </p:nvSpPr>
        <p:spPr>
          <a:xfrm>
            <a:off x="6233008" y="1417320"/>
            <a:ext cx="5410048" cy="4663440"/>
          </a:xfrm>
          <a:prstGeom prst="roundRect">
            <a:avLst>
              <a:gd name="adj" fmla="val 1569"/>
            </a:avLst>
          </a:prstGeom>
          <a:solidFill>
            <a:schemeClr val="bg2"/>
          </a:solidFill>
          <a:ln/>
        </p:spPr>
      </p:sp>
      <p:sp>
        <p:nvSpPr>
          <p:cNvPr id="11" name="Text 9"/>
          <p:cNvSpPr txBox="1"/>
          <p:nvPr/>
        </p:nvSpPr>
        <p:spPr>
          <a:xfrm>
            <a:off x="6507328" y="1600200"/>
            <a:ext cx="4998568" cy="411480"/>
          </a:xfrm>
          <a:prstGeom prst="rect">
            <a:avLst/>
          </a:prstGeom>
          <a:noFill/>
          <a:ln/>
        </p:spPr>
        <p:txBody>
          <a:bodyPr wrap="square" lIns="0" tIns="0" rIns="0" bIns="0" rtlCol="0" anchor="t"/>
          <a:lstStyle/>
          <a:p>
            <a:pPr indent="0" marL="0">
              <a:buNone/>
            </a:pPr>
            <a:r>
              <a:rPr lang="en-US" sz="1800" b="1" dirty="0">
                <a:solidFill>
                  <a:schemeClr val="tx2"/>
                </a:solidFill>
              </a:rPr>
              <a:t>VPC Service Controls en dry-run</a:t>
            </a:r>
            <a:endParaRPr lang="en-US" sz="1800" dirty="0"/>
          </a:p>
        </p:txBody>
      </p:sp>
      <p:sp>
        <p:nvSpPr>
          <p:cNvPr id="12" name="Text 10"/>
          <p:cNvSpPr txBox="1"/>
          <p:nvPr/>
        </p:nvSpPr>
        <p:spPr>
          <a:xfrm>
            <a:off x="6507328" y="2103120"/>
            <a:ext cx="4998568" cy="2743200"/>
          </a:xfrm>
          <a:prstGeom prst="rect">
            <a:avLst/>
          </a:prstGeom>
          <a:noFill/>
          <a:ln/>
        </p:spPr>
        <p:txBody>
          <a:bodyPr wrap="square" lIns="0" tIns="0" rIns="0" bIns="0" rtlCol="0" anchor="t"/>
          <a:lstStyle/>
          <a:p>
            <a:pPr indent="0" marL="0">
              <a:spcAft>
                <a:spcPts val="800"/>
              </a:spcAft>
              <a:buNone/>
            </a:pPr>
            <a:r>
              <a:rPr lang="en-US" sz="1400" dirty="0">
                <a:solidFill>
                  <a:schemeClr val="tx1"/>
                </a:solidFill>
              </a:rPr>
              <a:t>Anti-exfiltration : même avec des identifiants volés, rien ne sort du projet.</a:t>
            </a:r>
            <a:endParaRPr lang="en-US" sz="1400" dirty="0"/>
          </a:p>
          <a:p>
            <a:pPr indent="0" marL="0">
              <a:spcAft>
                <a:spcPts val="800"/>
              </a:spcAft>
              <a:buNone/>
            </a:pPr>
            <a:r>
              <a:rPr lang="en-US" sz="1400" b="1" dirty="0">
                <a:solidFill>
                  <a:schemeClr val="accent4"/>
                </a:solidFill>
              </a:rPr>
              <a:t>Piège 1  </a:t>
            </a:r>
            <a:pPr indent="0" marL="0">
              <a:spcAft>
                <a:spcPts val="800"/>
              </a:spcAft>
              <a:buNone/>
            </a:pPr>
            <a:r>
              <a:rPr lang="en-US" sz="1400" dirty="0">
                <a:solidFill>
                  <a:schemeClr val="tx1"/>
                </a:solidFill>
              </a:rPr>
              <a:t>l'interface GE passe par discoveryengine : sans niveau d'accès, on bloque les utilisateurs.</a:t>
            </a:r>
            <a:endParaRPr lang="en-US" sz="1400" dirty="0"/>
          </a:p>
          <a:p>
            <a:pPr indent="0" marL="0">
              <a:spcAft>
                <a:spcPts val="800"/>
              </a:spcAft>
              <a:buNone/>
            </a:pPr>
            <a:r>
              <a:rPr lang="en-US" sz="1400" b="1" dirty="0">
                <a:solidFill>
                  <a:schemeClr val="accent4"/>
                </a:solidFill>
              </a:rPr>
              <a:t>Piège 2  </a:t>
            </a:r>
            <a:pPr indent="0" marL="0">
              <a:spcAft>
                <a:spcPts val="800"/>
              </a:spcAft>
              <a:buNone/>
            </a:pPr>
            <a:r>
              <a:rPr lang="en-US" sz="1400" dirty="0">
                <a:solidFill>
                  <a:schemeClr val="tx1"/>
                </a:solidFill>
              </a:rPr>
              <a:t>créer les connecteurs avant d'appliquer.</a:t>
            </a:r>
            <a:endParaRPr lang="en-US" sz="1400" dirty="0"/>
          </a:p>
          <a:p>
            <a:pPr indent="0" marL="0">
              <a:spcAft>
                <a:spcPts val="800"/>
              </a:spcAft>
              <a:buNone/>
            </a:pPr>
            <a:r>
              <a:rPr lang="en-US" sz="1400" b="1" dirty="0">
                <a:solidFill>
                  <a:schemeClr val="accent5"/>
                </a:solidFill>
              </a:rPr>
              <a:t>Ajout  </a:t>
            </a:r>
            <a:pPr indent="0" marL="0">
              <a:spcAft>
                <a:spcPts val="800"/>
              </a:spcAft>
              <a:buNone/>
            </a:pPr>
            <a:r>
              <a:rPr lang="en-US" sz="1400" dirty="0">
                <a:solidFill>
                  <a:schemeClr val="tx1"/>
                </a:solidFill>
              </a:rPr>
              <a:t>aiplatform et agentregistry dans le périmètre, comme l'exige la note.</a:t>
            </a:r>
            <a:endParaRPr lang="en-US" sz="1400" dirty="0"/>
          </a:p>
        </p:txBody>
      </p:sp>
      <p:sp>
        <p:nvSpPr>
          <p:cNvPr id="13" name="Shape 11"/>
          <p:cNvSpPr/>
          <p:nvPr/>
        </p:nvSpPr>
        <p:spPr>
          <a:xfrm>
            <a:off x="6507328" y="4937760"/>
            <a:ext cx="4998568" cy="914400"/>
          </a:xfrm>
          <a:prstGeom prst="roundRect">
            <a:avLst>
              <a:gd name="adj" fmla="val 8000"/>
            </a:avLst>
          </a:prstGeom>
          <a:solidFill>
            <a:srgbClr val="F4F6FA"/>
          </a:solidFill>
          <a:ln/>
        </p:spPr>
      </p:sp>
      <p:sp>
        <p:nvSpPr>
          <p:cNvPr id="14" name="Text 12"/>
          <p:cNvSpPr txBox="1"/>
          <p:nvPr/>
        </p:nvSpPr>
        <p:spPr>
          <a:xfrm>
            <a:off x="6690208" y="5047488"/>
            <a:ext cx="4632808" cy="694944"/>
          </a:xfrm>
          <a:prstGeom prst="rect">
            <a:avLst/>
          </a:prstGeom>
          <a:noFill/>
          <a:ln/>
        </p:spPr>
        <p:txBody>
          <a:bodyPr wrap="square" lIns="0" tIns="0" rIns="0" bIns="0" rtlCol="0" anchor="t"/>
          <a:lstStyle/>
          <a:p>
            <a:pPr indent="0" marL="0">
              <a:buNone/>
            </a:pPr>
            <a:r>
              <a:rPr lang="en-US" sz="1100" dirty="0">
                <a:solidFill>
                  <a:schemeClr val="tx1"/>
                </a:solidFill>
                <a:latin typeface="Consolas" pitchFamily="34" charset="0"/>
                <a:ea typeface="Consolas" pitchFamily="34" charset="-122"/>
                <a:cs typeface="Consolas" pitchFamily="34" charset="-120"/>
              </a:rPr>
              <a:t>protoPayload.metadata.@type=</a:t>
            </a:r>
            <a:endParaRPr lang="en-US" sz="1100" dirty="0"/>
          </a:p>
          <a:p>
            <a:pPr indent="0" marL="0">
              <a:buNone/>
            </a:pPr>
            <a:r>
              <a:rPr lang="en-US" sz="1100" dirty="0">
                <a:solidFill>
                  <a:schemeClr val="tx1"/>
                </a:solidFill>
                <a:latin typeface="Consolas" pitchFamily="34" charset="0"/>
                <a:ea typeface="Consolas" pitchFamily="34" charset="-122"/>
                <a:cs typeface="Consolas" pitchFamily="34" charset="-120"/>
              </a:rPr>
              <a:t> "...VpcServiceControlAuditMetadata"</a:t>
            </a:r>
            <a:endParaRPr lang="en-US" sz="1100" dirty="0"/>
          </a:p>
          <a:p>
            <a:pPr indent="0" marL="0">
              <a:buNone/>
            </a:pPr>
            <a:r>
              <a:rPr lang="en-US" sz="1100" dirty="0">
                <a:solidFill>
                  <a:schemeClr val="tx1"/>
                </a:solidFill>
                <a:latin typeface="Consolas" pitchFamily="34" charset="0"/>
                <a:ea typeface="Consolas" pitchFamily="34" charset="-122"/>
                <a:cs typeface="Consolas" pitchFamily="34" charset="-120"/>
              </a:rPr>
              <a:t>protoPayload.metadata.dryRun=true</a:t>
            </a:r>
            <a:endParaRPr lang="en-US" sz="11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2</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Figer en Terraform : quatre paliers</a:t>
            </a:r>
            <a:endParaRPr lang="en-US" sz="3000" dirty="0"/>
          </a:p>
        </p:txBody>
      </p:sp>
      <p:sp>
        <p:nvSpPr>
          <p:cNvPr id="4" name="Shape 2"/>
          <p:cNvSpPr/>
          <p:nvPr/>
        </p:nvSpPr>
        <p:spPr>
          <a:xfrm>
            <a:off x="10957255" y="411480"/>
            <a:ext cx="685800" cy="685800"/>
          </a:xfrm>
          <a:prstGeom prst="ellipse">
            <a:avLst/>
          </a:prstGeom>
          <a:solidFill>
            <a:schemeClr val="accent2"/>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rPr>
              <a:t>2</a:t>
            </a:r>
            <a:endParaRPr lang="en-US" sz="2200" dirty="0"/>
          </a:p>
        </p:txBody>
      </p:sp>
      <p:sp>
        <p:nvSpPr>
          <p:cNvPr id="6" name="Text 4"/>
          <p:cNvSpPr txBox="1"/>
          <p:nvPr/>
        </p:nvSpPr>
        <p:spPr>
          <a:xfrm>
            <a:off x="548640" y="1371600"/>
            <a:ext cx="3606698" cy="274320"/>
          </a:xfrm>
          <a:prstGeom prst="rect">
            <a:avLst/>
          </a:prstGeom>
          <a:noFill/>
          <a:ln/>
        </p:spPr>
        <p:txBody>
          <a:bodyPr wrap="square" lIns="0" tIns="0" rIns="0" bIns="0" rtlCol="0" anchor="t"/>
          <a:lstStyle/>
          <a:p>
            <a:pPr indent="0" marL="0">
              <a:buNone/>
            </a:pPr>
            <a:r>
              <a:rPr lang="en-US" sz="1300" b="1" dirty="0">
                <a:solidFill>
                  <a:schemeClr val="accent2"/>
                </a:solidFill>
              </a:rPr>
              <a:t>Qui  </a:t>
            </a:r>
            <a:pPr indent="0" marL="0">
              <a:buNone/>
            </a:pPr>
            <a:r>
              <a:rPr lang="en-US" sz="1300" dirty="0">
                <a:solidFill>
                  <a:schemeClr val="tx1"/>
                </a:solidFill>
              </a:rPr>
              <a:t>DevOps (exécution), sécurité (revue)</a:t>
            </a:r>
            <a:endParaRPr lang="en-US" sz="1300" dirty="0"/>
          </a:p>
        </p:txBody>
      </p:sp>
      <p:sp>
        <p:nvSpPr>
          <p:cNvPr id="7" name="Text 5"/>
          <p:cNvSpPr txBox="1"/>
          <p:nvPr/>
        </p:nvSpPr>
        <p:spPr>
          <a:xfrm>
            <a:off x="4246778" y="1371600"/>
            <a:ext cx="3606698" cy="274320"/>
          </a:xfrm>
          <a:prstGeom prst="rect">
            <a:avLst/>
          </a:prstGeom>
          <a:noFill/>
          <a:ln/>
        </p:spPr>
        <p:txBody>
          <a:bodyPr wrap="square" lIns="0" tIns="0" rIns="0" bIns="0" rtlCol="0" anchor="t"/>
          <a:lstStyle/>
          <a:p>
            <a:pPr indent="0" marL="0">
              <a:buNone/>
            </a:pPr>
            <a:r>
              <a:rPr lang="en-US" sz="1300" b="1" dirty="0">
                <a:solidFill>
                  <a:schemeClr val="accent2"/>
                </a:solidFill>
              </a:rPr>
              <a:t>Durée  </a:t>
            </a:r>
            <a:pPr indent="0" marL="0">
              <a:buNone/>
            </a:pPr>
            <a:r>
              <a:rPr lang="en-US" sz="1300" dirty="0">
                <a:solidFill>
                  <a:schemeClr val="tx1"/>
                </a:solidFill>
              </a:rPr>
              <a:t>semaines 2–3</a:t>
            </a:r>
            <a:endParaRPr lang="en-US" sz="1300" dirty="0"/>
          </a:p>
        </p:txBody>
      </p:sp>
      <p:sp>
        <p:nvSpPr>
          <p:cNvPr id="8" name="Text 6"/>
          <p:cNvSpPr txBox="1"/>
          <p:nvPr/>
        </p:nvSpPr>
        <p:spPr>
          <a:xfrm>
            <a:off x="7944917" y="1371600"/>
            <a:ext cx="3606698" cy="274320"/>
          </a:xfrm>
          <a:prstGeom prst="rect">
            <a:avLst/>
          </a:prstGeom>
          <a:noFill/>
          <a:ln/>
        </p:spPr>
        <p:txBody>
          <a:bodyPr wrap="square" lIns="0" tIns="0" rIns="0" bIns="0" rtlCol="0" anchor="t"/>
          <a:lstStyle/>
          <a:p>
            <a:pPr indent="0" marL="0">
              <a:buNone/>
            </a:pPr>
            <a:r>
              <a:rPr lang="en-US" sz="1300" b="1" dirty="0">
                <a:solidFill>
                  <a:schemeClr val="accent2"/>
                </a:solidFill>
              </a:rPr>
              <a:t>Guide  </a:t>
            </a:r>
            <a:pPr indent="0" marL="0">
              <a:buNone/>
            </a:pPr>
            <a:r>
              <a:rPr lang="en-US" sz="1300" dirty="0">
                <a:solidFill>
                  <a:schemeClr val="tx1"/>
                </a:solidFill>
              </a:rPr>
              <a:t>docs/phase2-terraform/</a:t>
            </a:r>
            <a:endParaRPr lang="en-US" sz="13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1828800"/>
                <a:gridCol w="6309360"/>
                <a:gridCol w="2953512"/>
              </a:tblGrid>
              <a:tr h="0">
                <a:tc>
                  <a:txBody>
                    <a:bodyPr/>
                    <a:lstStyle/>
                    <a:p>
                      <a:pPr indent="0" marL="0">
                        <a:buNone/>
                      </a:pPr>
                      <a:r>
                        <a:rPr lang="en-US" sz="1400" b="1" dirty="0">
                          <a:solidFill>
                            <a:schemeClr val="bg1"/>
                          </a:solidFill>
                        </a:rPr>
                        <a:t>Palier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Contenu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Prérequis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A · Projet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Socle 06 ; audit aiplatform + agentregistry ; plancher Agent Platform ; droits Agent Registry ; alerte Shadow AI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Droits sur le projet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B · SOC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Export Pub/Sub vers le SIEM, même filtre que le bucket sécurité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Identité du connecteur SIEM</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C · Organisation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Politiques d'org ; VPC-SC + niveau d'accès ; Access Approval</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Rôles org ; AxT ; ID client Workspace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D · Réseau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Secure Web Proxy, liste blanche de domaines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VPC, sous-réseaux, liste validée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0" name="Text 7"/>
          <p:cNvSpPr txBox="1"/>
          <p:nvPr/>
        </p:nvSpPr>
        <p:spPr>
          <a:xfrm>
            <a:off x="548640" y="4343400"/>
            <a:ext cx="11094415" cy="320040"/>
          </a:xfrm>
          <a:prstGeom prst="rect">
            <a:avLst/>
          </a:prstGeom>
          <a:noFill/>
          <a:ln/>
        </p:spPr>
        <p:txBody>
          <a:bodyPr wrap="square" lIns="0" tIns="0" rIns="0" bIns="0" rtlCol="0" anchor="t"/>
          <a:lstStyle/>
          <a:p>
            <a:pPr indent="0" marL="0">
              <a:buNone/>
            </a:pPr>
            <a:r>
              <a:rPr lang="en-US" sz="1600" b="1" dirty="0">
                <a:solidFill>
                  <a:schemeClr val="tx2"/>
                </a:solidFill>
              </a:rPr>
              <a:t>Reprendre la console sans rien recréer</a:t>
            </a:r>
            <a:endParaRPr lang="en-US" sz="1600" dirty="0"/>
          </a:p>
        </p:txBody>
      </p:sp>
      <p:sp>
        <p:nvSpPr>
          <p:cNvPr id="11" name="Shape 8"/>
          <p:cNvSpPr/>
          <p:nvPr/>
        </p:nvSpPr>
        <p:spPr>
          <a:xfrm>
            <a:off x="548640" y="4709160"/>
            <a:ext cx="11094415" cy="1417320"/>
          </a:xfrm>
          <a:prstGeom prst="roundRect">
            <a:avLst>
              <a:gd name="adj" fmla="val 5161"/>
            </a:avLst>
          </a:prstGeom>
          <a:solidFill>
            <a:srgbClr val="F4F6FA"/>
          </a:solidFill>
          <a:ln/>
        </p:spPr>
      </p:sp>
      <p:sp>
        <p:nvSpPr>
          <p:cNvPr id="12" name="Text 9"/>
          <p:cNvSpPr txBox="1"/>
          <p:nvPr/>
        </p:nvSpPr>
        <p:spPr>
          <a:xfrm>
            <a:off x="731520" y="4818888"/>
            <a:ext cx="10728655" cy="1197864"/>
          </a:xfrm>
          <a:prstGeom prst="rect">
            <a:avLst/>
          </a:prstGeom>
          <a:noFill/>
          <a:ln/>
        </p:spPr>
        <p:txBody>
          <a:bodyPr wrap="square" lIns="0" tIns="0" rIns="0" bIns="0" rtlCol="0" anchor="t"/>
          <a:lstStyle/>
          <a:p>
            <a:pPr indent="0" marL="0">
              <a:buNone/>
            </a:pPr>
            <a:r>
              <a:rPr lang="en-US" sz="1200" dirty="0">
                <a:solidFill>
                  <a:schemeClr val="tx1"/>
                </a:solidFill>
                <a:latin typeface="Consolas" pitchFamily="34" charset="0"/>
                <a:ea typeface="Consolas" pitchFamily="34" charset="-122"/>
                <a:cs typeface="Consolas" pitchFamily="34" charset="-120"/>
              </a:rPr>
              <a:t>import {</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to = google_model_armor_template.shield["ge-prompt-shield"]        # adresse dans le code</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id = "projects/PROJECT_ID/locations/eu/templates/ge-prompt-shield"  # ressource existante</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 terraform plan -&gt; "1 to import" ; tout "~ update" = un écart à trancher en revue</a:t>
            </a:r>
            <a:endParaRPr lang="en-US" sz="12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2</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Ce qui change par rapport au socle 06</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3474720"/>
                <a:gridCol w="6492240"/>
                <a:gridCol w="1124712"/>
              </a:tblGrid>
              <a:tr h="0">
                <a:tc>
                  <a:txBody>
                    <a:bodyPr/>
                    <a:lstStyle/>
                    <a:p>
                      <a:pPr indent="0" marL="0">
                        <a:buNone/>
                      </a:pPr>
                      <a:r>
                        <a:rPr lang="en-US" sz="1400" b="1" dirty="0">
                          <a:solidFill>
                            <a:schemeClr val="bg1"/>
                          </a:solidFill>
                        </a:rPr>
                        <a:t>Fichier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Ajout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30_ai_guardrails.tf</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Plancher étendu : integrated_services = AI_PLATFORM, inspect ou block</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1, 3</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60_advanced.tf</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aiplatform et agentregistry dans le périmètre ; niveau d'accès IP Acme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7</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70_detection.tf</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Journaux d'accès aux données pour aiplatform et agentregistry</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4</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75_shadow_ai.tf (nouveau)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3 politiques d'organisation ; alerte service public / agent créé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2</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85_siem_access.tf (nouveau)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Pub/Sub, sink, droit du writer ; Access Approval</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4</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90_agents_registry.tf (nouveau)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Droits du registre ; agent sur Agent Runtime, identité dédiée, Agent Gateway</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1, 9, 10</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95_secure_web_proxy.tf (nouveau)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Proxy, politique, liste blanche, sous-réseau dédié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5</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5" name="Shape 2"/>
          <p:cNvSpPr/>
          <p:nvPr/>
        </p:nvSpPr>
        <p:spPr>
          <a:xfrm>
            <a:off x="548640" y="5166360"/>
            <a:ext cx="11094415" cy="960120"/>
          </a:xfrm>
          <a:prstGeom prst="roundRect">
            <a:avLst>
              <a:gd name="adj" fmla="val 7619"/>
            </a:avLst>
          </a:prstGeom>
          <a:solidFill>
            <a:schemeClr val="bg2"/>
          </a:solidFill>
          <a:ln/>
        </p:spPr>
      </p:sp>
      <p:sp>
        <p:nvSpPr>
          <p:cNvPr id="6" name="Text 3"/>
          <p:cNvSpPr txBox="1"/>
          <p:nvPr/>
        </p:nvSpPr>
        <p:spPr>
          <a:xfrm>
            <a:off x="777240" y="5303520"/>
            <a:ext cx="10637215" cy="685800"/>
          </a:xfrm>
          <a:prstGeom prst="rect">
            <a:avLst/>
          </a:prstGeom>
          <a:noFill/>
          <a:ln/>
        </p:spPr>
        <p:txBody>
          <a:bodyPr wrap="square" lIns="0" tIns="0" rIns="0" bIns="0" rtlCol="0" anchor="ctr"/>
          <a:lstStyle/>
          <a:p>
            <a:pPr indent="0" marL="0">
              <a:buNone/>
            </a:pPr>
            <a:r>
              <a:rPr lang="en-US" sz="1500" dirty="0">
                <a:solidFill>
                  <a:schemeClr val="tx2"/>
                </a:solidFill>
              </a:rPr>
              <a:t>Circuit : PR → plan publié → validation sécurité obligatoire (CODEOWNERS) → apply par la CI → alerte « garde-fou modifié » → verify_controls.sh. Un KO fait échouer le déploiement.</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MESURE PAR MESURE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Agents, Shadow AI, Model Armor</a:t>
            </a:r>
            <a:endParaRPr lang="en-US" sz="3000" dirty="0"/>
          </a:p>
        </p:txBody>
      </p:sp>
      <p:sp>
        <p:nvSpPr>
          <p:cNvPr id="4" name="Shape 2"/>
          <p:cNvSpPr/>
          <p:nvPr/>
        </p:nvSpPr>
        <p:spPr>
          <a:xfrm>
            <a:off x="548640" y="1417320"/>
            <a:ext cx="3560978" cy="4709160"/>
          </a:xfrm>
          <a:prstGeom prst="roundRect">
            <a:avLst>
              <a:gd name="adj" fmla="val 2054"/>
            </a:avLst>
          </a:prstGeom>
          <a:solidFill>
            <a:schemeClr val="bg2"/>
          </a:solidFill>
          <a:ln/>
        </p:spPr>
      </p:sp>
      <p:sp>
        <p:nvSpPr>
          <p:cNvPr id="5" name="Shape 3"/>
          <p:cNvSpPr/>
          <p:nvPr/>
        </p:nvSpPr>
        <p:spPr>
          <a:xfrm>
            <a:off x="731520" y="1600200"/>
            <a:ext cx="502920" cy="502920"/>
          </a:xfrm>
          <a:prstGeom prst="ellipse">
            <a:avLst/>
          </a:prstGeom>
          <a:solidFill>
            <a:schemeClr val="accent1"/>
          </a:solidFill>
          <a:ln/>
        </p:spPr>
      </p:sp>
      <p:sp>
        <p:nvSpPr>
          <p:cNvPr id="6" name="Text 4"/>
          <p:cNvSpPr txBox="1"/>
          <p:nvPr/>
        </p:nvSpPr>
        <p:spPr>
          <a:xfrm>
            <a:off x="731520"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5"/>
          <p:cNvSpPr txBox="1"/>
          <p:nvPr/>
        </p:nvSpPr>
        <p:spPr>
          <a:xfrm>
            <a:off x="1371600"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Agents sur Agent Runtime</a:t>
            </a:r>
            <a:endParaRPr lang="en-US" sz="1500" dirty="0"/>
          </a:p>
        </p:txBody>
      </p:sp>
      <p:sp>
        <p:nvSpPr>
          <p:cNvPr id="8" name="Text 6"/>
          <p:cNvSpPr txBox="1"/>
          <p:nvPr/>
        </p:nvSpPr>
        <p:spPr>
          <a:xfrm>
            <a:off x="731520"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Plancher Model Armor sur Agent Platform.</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Identité dédiée, ModelArmorPlugin en mode fermé, refus de démarrer sans Model Armor, sortie Agent Gateway.</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Héberger ne filtre rien. Plugin + plancher : deux protections indépendantes. Exception encadrée : MCP sur Cloud Run.</a:t>
            </a:r>
            <a:endParaRPr lang="en-US" sz="1200" dirty="0"/>
          </a:p>
        </p:txBody>
      </p:sp>
      <p:sp>
        <p:nvSpPr>
          <p:cNvPr id="9" name="Shape 7"/>
          <p:cNvSpPr/>
          <p:nvPr/>
        </p:nvSpPr>
        <p:spPr>
          <a:xfrm>
            <a:off x="4310786" y="1417320"/>
            <a:ext cx="3560978" cy="4709160"/>
          </a:xfrm>
          <a:prstGeom prst="roundRect">
            <a:avLst>
              <a:gd name="adj" fmla="val 2054"/>
            </a:avLst>
          </a:prstGeom>
          <a:solidFill>
            <a:schemeClr val="bg2"/>
          </a:solidFill>
          <a:ln/>
        </p:spPr>
      </p:sp>
      <p:sp>
        <p:nvSpPr>
          <p:cNvPr id="10" name="Shape 8"/>
          <p:cNvSpPr/>
          <p:nvPr/>
        </p:nvSpPr>
        <p:spPr>
          <a:xfrm>
            <a:off x="4493666" y="1600200"/>
            <a:ext cx="502920" cy="502920"/>
          </a:xfrm>
          <a:prstGeom prst="ellipse">
            <a:avLst/>
          </a:prstGeom>
          <a:solidFill>
            <a:schemeClr val="accent1"/>
          </a:solidFill>
          <a:ln/>
        </p:spPr>
      </p:sp>
      <p:sp>
        <p:nvSpPr>
          <p:cNvPr id="11" name="Text 9"/>
          <p:cNvSpPr txBox="1"/>
          <p:nvPr/>
        </p:nvSpPr>
        <p:spPr>
          <a:xfrm>
            <a:off x="4493666"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Text 10"/>
          <p:cNvSpPr txBox="1"/>
          <p:nvPr/>
        </p:nvSpPr>
        <p:spPr>
          <a:xfrm>
            <a:off x="5133746"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Shadow AI</a:t>
            </a:r>
            <a:endParaRPr lang="en-US" sz="1500" dirty="0"/>
          </a:p>
        </p:txBody>
      </p:sp>
      <p:sp>
        <p:nvSpPr>
          <p:cNvPr id="13" name="Text 11"/>
          <p:cNvSpPr txBox="1"/>
          <p:nvPr/>
        </p:nvSpPr>
        <p:spPr>
          <a:xfrm>
            <a:off x="4493666"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Asset Inventory, politiques d'org, SCC AI Protection.</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Cloud Run non public, partage au domaine, UE ; alerte « service public / agent créé » ; inventaire mensuel.</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Empêcher coûte moins cher que détecter ; l'inventaire prouve l'état. Quarantaine réseau et Wiz : organisation.</a:t>
            </a:r>
            <a:endParaRPr lang="en-US" sz="1200" dirty="0"/>
          </a:p>
        </p:txBody>
      </p:sp>
      <p:sp>
        <p:nvSpPr>
          <p:cNvPr id="14" name="Shape 12"/>
          <p:cNvSpPr/>
          <p:nvPr/>
        </p:nvSpPr>
        <p:spPr>
          <a:xfrm>
            <a:off x="8072933" y="1417320"/>
            <a:ext cx="3560978" cy="4709160"/>
          </a:xfrm>
          <a:prstGeom prst="roundRect">
            <a:avLst>
              <a:gd name="adj" fmla="val 2054"/>
            </a:avLst>
          </a:prstGeom>
          <a:solidFill>
            <a:schemeClr val="bg2"/>
          </a:solidFill>
          <a:ln/>
        </p:spPr>
      </p:sp>
      <p:sp>
        <p:nvSpPr>
          <p:cNvPr id="15" name="Shape 13"/>
          <p:cNvSpPr/>
          <p:nvPr/>
        </p:nvSpPr>
        <p:spPr>
          <a:xfrm>
            <a:off x="8255813" y="1600200"/>
            <a:ext cx="502920" cy="502920"/>
          </a:xfrm>
          <a:prstGeom prst="ellipse">
            <a:avLst/>
          </a:prstGeom>
          <a:solidFill>
            <a:schemeClr val="accent1"/>
          </a:solidFill>
          <a:ln/>
        </p:spPr>
      </p:sp>
      <p:sp>
        <p:nvSpPr>
          <p:cNvPr id="16" name="Text 14"/>
          <p:cNvSpPr txBox="1"/>
          <p:nvPr/>
        </p:nvSpPr>
        <p:spPr>
          <a:xfrm>
            <a:off x="8255813"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7" name="Text 15"/>
          <p:cNvSpPr txBox="1"/>
          <p:nvPr/>
        </p:nvSpPr>
        <p:spPr>
          <a:xfrm>
            <a:off x="8895893"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Model Armor</a:t>
            </a:r>
            <a:endParaRPr lang="en-US" sz="1500" dirty="0"/>
          </a:p>
        </p:txBody>
      </p:sp>
      <p:sp>
        <p:nvSpPr>
          <p:cNvPr id="18" name="Text 16"/>
          <p:cNvSpPr txBox="1"/>
          <p:nvPr/>
        </p:nvSpPr>
        <p:spPr>
          <a:xfrm>
            <a:off x="8255813"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Templates, réglage de l'app, plancher.</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Inspect &amp; Block en entrée et en sortie ; DLP France (NIR, CNI, passeport, IBAN) ; mode fermé.</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Plus strict que la note. Le filtre « de base » ne voit ni IBAN ni NIR.</a:t>
            </a:r>
            <a:endParaRPr lang="en-US" sz="12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MESURE PAR MESURE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Journaux, sortie, documents</a:t>
            </a:r>
            <a:endParaRPr lang="en-US" sz="3000" dirty="0"/>
          </a:p>
        </p:txBody>
      </p:sp>
      <p:sp>
        <p:nvSpPr>
          <p:cNvPr id="4" name="Shape 2"/>
          <p:cNvSpPr/>
          <p:nvPr/>
        </p:nvSpPr>
        <p:spPr>
          <a:xfrm>
            <a:off x="548640" y="1417320"/>
            <a:ext cx="3560978" cy="4709160"/>
          </a:xfrm>
          <a:prstGeom prst="roundRect">
            <a:avLst>
              <a:gd name="adj" fmla="val 2054"/>
            </a:avLst>
          </a:prstGeom>
          <a:solidFill>
            <a:schemeClr val="bg2"/>
          </a:solidFill>
          <a:ln/>
        </p:spPr>
      </p:sp>
      <p:sp>
        <p:nvSpPr>
          <p:cNvPr id="5" name="Shape 3"/>
          <p:cNvSpPr/>
          <p:nvPr/>
        </p:nvSpPr>
        <p:spPr>
          <a:xfrm>
            <a:off x="731520" y="1600200"/>
            <a:ext cx="502920" cy="502920"/>
          </a:xfrm>
          <a:prstGeom prst="ellipse">
            <a:avLst/>
          </a:prstGeom>
          <a:solidFill>
            <a:schemeClr val="accent1"/>
          </a:solidFill>
          <a:ln/>
        </p:spPr>
      </p:sp>
      <p:sp>
        <p:nvSpPr>
          <p:cNvPr id="6" name="Text 4"/>
          <p:cNvSpPr txBox="1"/>
          <p:nvPr/>
        </p:nvSpPr>
        <p:spPr>
          <a:xfrm>
            <a:off x="731520"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7" name="Text 5"/>
          <p:cNvSpPr txBox="1"/>
          <p:nvPr/>
        </p:nvSpPr>
        <p:spPr>
          <a:xfrm>
            <a:off x="1371600"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Journaux, AxT, Access Approval, SIEM</a:t>
            </a:r>
            <a:endParaRPr lang="en-US" sz="1500" dirty="0"/>
          </a:p>
        </p:txBody>
      </p:sp>
      <p:sp>
        <p:nvSpPr>
          <p:cNvPr id="8" name="Text 6"/>
          <p:cNvSpPr txBox="1"/>
          <p:nvPr/>
        </p:nvSpPr>
        <p:spPr>
          <a:xfrm>
            <a:off x="731520"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Audit Logs, Access Transparency, Access Approval.</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Audit étendu à aiplatform et agentregistry ; buckets UE ; Pub/Sub vers le SIEM ; Access Approval sur tous les services.</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Access Approval couvre Gemini Enterprise, Agent Runtime, Model Armor et KMS : pas d'accès Google sans accord.</a:t>
            </a:r>
            <a:endParaRPr lang="en-US" sz="1200" dirty="0"/>
          </a:p>
        </p:txBody>
      </p:sp>
      <p:sp>
        <p:nvSpPr>
          <p:cNvPr id="9" name="Shape 7"/>
          <p:cNvSpPr/>
          <p:nvPr/>
        </p:nvSpPr>
        <p:spPr>
          <a:xfrm>
            <a:off x="4310786" y="1417320"/>
            <a:ext cx="3560978" cy="4709160"/>
          </a:xfrm>
          <a:prstGeom prst="roundRect">
            <a:avLst>
              <a:gd name="adj" fmla="val 2054"/>
            </a:avLst>
          </a:prstGeom>
          <a:solidFill>
            <a:schemeClr val="bg2"/>
          </a:solidFill>
          <a:ln/>
        </p:spPr>
      </p:sp>
      <p:sp>
        <p:nvSpPr>
          <p:cNvPr id="10" name="Shape 8"/>
          <p:cNvSpPr/>
          <p:nvPr/>
        </p:nvSpPr>
        <p:spPr>
          <a:xfrm>
            <a:off x="4493666" y="1600200"/>
            <a:ext cx="502920" cy="502920"/>
          </a:xfrm>
          <a:prstGeom prst="ellipse">
            <a:avLst/>
          </a:prstGeom>
          <a:solidFill>
            <a:schemeClr val="accent1"/>
          </a:solidFill>
          <a:ln/>
        </p:spPr>
      </p:sp>
      <p:sp>
        <p:nvSpPr>
          <p:cNvPr id="11" name="Text 9"/>
          <p:cNvSpPr txBox="1"/>
          <p:nvPr/>
        </p:nvSpPr>
        <p:spPr>
          <a:xfrm>
            <a:off x="4493666"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12" name="Text 10"/>
          <p:cNvSpPr txBox="1"/>
          <p:nvPr/>
        </p:nvSpPr>
        <p:spPr>
          <a:xfrm>
            <a:off x="5133746"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Filtrage de sortie</a:t>
            </a:r>
            <a:endParaRPr lang="en-US" sz="1500" dirty="0"/>
          </a:p>
        </p:txBody>
      </p:sp>
      <p:sp>
        <p:nvSpPr>
          <p:cNvPr id="13" name="Text 11"/>
          <p:cNvSpPr txBox="1"/>
          <p:nvPr/>
        </p:nvSpPr>
        <p:spPr>
          <a:xfrm>
            <a:off x="4493666"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Agent Gateway, IP fixes des connecteurs.</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Agent Gateway ; agent relié à la passerelle ; Secure Web Proxy optionnel, liste blanche.</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GE est un SaaS : il ne sort pas par notre VPC. Agent Gateway pour GE et les agents, SWP pour nos charges.</a:t>
            </a:r>
            <a:endParaRPr lang="en-US" sz="1200" dirty="0"/>
          </a:p>
        </p:txBody>
      </p:sp>
      <p:sp>
        <p:nvSpPr>
          <p:cNvPr id="14" name="Shape 12"/>
          <p:cNvSpPr/>
          <p:nvPr/>
        </p:nvSpPr>
        <p:spPr>
          <a:xfrm>
            <a:off x="8072933" y="1417320"/>
            <a:ext cx="3560978" cy="4709160"/>
          </a:xfrm>
          <a:prstGeom prst="roundRect">
            <a:avLst>
              <a:gd name="adj" fmla="val 2054"/>
            </a:avLst>
          </a:prstGeom>
          <a:solidFill>
            <a:schemeClr val="bg2"/>
          </a:solidFill>
          <a:ln/>
        </p:spPr>
      </p:sp>
      <p:sp>
        <p:nvSpPr>
          <p:cNvPr id="15" name="Shape 13"/>
          <p:cNvSpPr/>
          <p:nvPr/>
        </p:nvSpPr>
        <p:spPr>
          <a:xfrm>
            <a:off x="8255813" y="1600200"/>
            <a:ext cx="502920" cy="502920"/>
          </a:xfrm>
          <a:prstGeom prst="ellipse">
            <a:avLst/>
          </a:prstGeom>
          <a:solidFill>
            <a:schemeClr val="accent1"/>
          </a:solidFill>
          <a:ln/>
        </p:spPr>
      </p:sp>
      <p:sp>
        <p:nvSpPr>
          <p:cNvPr id="16" name="Text 14"/>
          <p:cNvSpPr txBox="1"/>
          <p:nvPr/>
        </p:nvSpPr>
        <p:spPr>
          <a:xfrm>
            <a:off x="8255813"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17" name="Text 15"/>
          <p:cNvSpPr txBox="1"/>
          <p:nvPr/>
        </p:nvSpPr>
        <p:spPr>
          <a:xfrm>
            <a:off x="8895893" y="1600200"/>
            <a:ext cx="2600858" cy="502920"/>
          </a:xfrm>
          <a:prstGeom prst="rect">
            <a:avLst/>
          </a:prstGeom>
          <a:noFill/>
          <a:ln/>
        </p:spPr>
        <p:txBody>
          <a:bodyPr wrap="square" lIns="0" tIns="0" rIns="0" bIns="0" rtlCol="0" anchor="ctr"/>
          <a:lstStyle/>
          <a:p>
            <a:pPr indent="0" marL="0">
              <a:buNone/>
            </a:pPr>
            <a:r>
              <a:rPr lang="en-US" sz="1500" b="1" dirty="0">
                <a:solidFill>
                  <a:schemeClr val="tx2"/>
                </a:solidFill>
              </a:rPr>
              <a:t>RAG : droits et documents</a:t>
            </a:r>
            <a:endParaRPr lang="en-US" sz="1500" dirty="0"/>
          </a:p>
        </p:txBody>
      </p:sp>
      <p:sp>
        <p:nvSpPr>
          <p:cNvPr id="18" name="Text 16"/>
          <p:cNvSpPr txBox="1"/>
          <p:nvPr/>
        </p:nvSpPr>
        <p:spPr>
          <a:xfrm>
            <a:off x="8255813" y="2240280"/>
            <a:ext cx="3195218"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Connecteurs fédérés : droits de la source à chaque requête.</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scan_before_ingest.py : Model Armor analyse PDF, Office, CSV ; quarantaine ; fail closed.</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Model Armor ne voit pas les documents récupérés : on les analyse avant de les publier.</a:t>
            </a:r>
            <a:endParaRPr lang="en-US" sz="12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MESURE PAR MESURE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Périmètre, identité, humain, registre</a:t>
            </a:r>
            <a:endParaRPr lang="en-US" sz="3000" dirty="0"/>
          </a:p>
        </p:txBody>
      </p:sp>
      <p:sp>
        <p:nvSpPr>
          <p:cNvPr id="4" name="Shape 2"/>
          <p:cNvSpPr/>
          <p:nvPr/>
        </p:nvSpPr>
        <p:spPr>
          <a:xfrm>
            <a:off x="548640" y="1417320"/>
            <a:ext cx="2636444" cy="4709160"/>
          </a:xfrm>
          <a:prstGeom prst="roundRect">
            <a:avLst>
              <a:gd name="adj" fmla="val 2775"/>
            </a:avLst>
          </a:prstGeom>
          <a:solidFill>
            <a:schemeClr val="bg2"/>
          </a:solidFill>
          <a:ln/>
        </p:spPr>
      </p:sp>
      <p:sp>
        <p:nvSpPr>
          <p:cNvPr id="5" name="Shape 3"/>
          <p:cNvSpPr/>
          <p:nvPr/>
        </p:nvSpPr>
        <p:spPr>
          <a:xfrm>
            <a:off x="731520" y="1600200"/>
            <a:ext cx="502920" cy="502920"/>
          </a:xfrm>
          <a:prstGeom prst="ellipse">
            <a:avLst/>
          </a:prstGeom>
          <a:solidFill>
            <a:schemeClr val="accent1"/>
          </a:solidFill>
          <a:ln/>
        </p:spPr>
      </p:sp>
      <p:sp>
        <p:nvSpPr>
          <p:cNvPr id="6" name="Text 4"/>
          <p:cNvSpPr txBox="1"/>
          <p:nvPr/>
        </p:nvSpPr>
        <p:spPr>
          <a:xfrm>
            <a:off x="731520"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7</a:t>
            </a:r>
            <a:endParaRPr lang="en-US" sz="1600" dirty="0"/>
          </a:p>
        </p:txBody>
      </p:sp>
      <p:sp>
        <p:nvSpPr>
          <p:cNvPr id="7" name="Text 5"/>
          <p:cNvSpPr txBox="1"/>
          <p:nvPr/>
        </p:nvSpPr>
        <p:spPr>
          <a:xfrm>
            <a:off x="1371600" y="1600200"/>
            <a:ext cx="1676324" cy="502920"/>
          </a:xfrm>
          <a:prstGeom prst="rect">
            <a:avLst/>
          </a:prstGeom>
          <a:noFill/>
          <a:ln/>
        </p:spPr>
        <p:txBody>
          <a:bodyPr wrap="square" lIns="0" tIns="0" rIns="0" bIns="0" rtlCol="0" anchor="ctr"/>
          <a:lstStyle/>
          <a:p>
            <a:pPr indent="0" marL="0">
              <a:buNone/>
            </a:pPr>
            <a:r>
              <a:rPr lang="en-US" sz="1500" b="1" dirty="0">
                <a:solidFill>
                  <a:schemeClr val="tx2"/>
                </a:solidFill>
              </a:rPr>
              <a:t>VPC Service Controls</a:t>
            </a:r>
            <a:endParaRPr lang="en-US" sz="1500" dirty="0"/>
          </a:p>
        </p:txBody>
      </p:sp>
      <p:sp>
        <p:nvSpPr>
          <p:cNvPr id="8" name="Text 6"/>
          <p:cNvSpPr txBox="1"/>
          <p:nvPr/>
        </p:nvSpPr>
        <p:spPr>
          <a:xfrm>
            <a:off x="731520" y="2240280"/>
            <a:ext cx="2270684"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Dry-run, niveau d'accès.</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aiplatform, agentregistry ajoutés ; IP Acme.</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Le dry-run évite la coupure.</a:t>
            </a:r>
            <a:endParaRPr lang="en-US" sz="1200" dirty="0"/>
          </a:p>
        </p:txBody>
      </p:sp>
      <p:sp>
        <p:nvSpPr>
          <p:cNvPr id="9" name="Shape 7"/>
          <p:cNvSpPr/>
          <p:nvPr/>
        </p:nvSpPr>
        <p:spPr>
          <a:xfrm>
            <a:off x="3367964" y="1417320"/>
            <a:ext cx="2636444" cy="4709160"/>
          </a:xfrm>
          <a:prstGeom prst="roundRect">
            <a:avLst>
              <a:gd name="adj" fmla="val 2775"/>
            </a:avLst>
          </a:prstGeom>
          <a:solidFill>
            <a:schemeClr val="bg2"/>
          </a:solidFill>
          <a:ln/>
        </p:spPr>
      </p:sp>
      <p:sp>
        <p:nvSpPr>
          <p:cNvPr id="10" name="Shape 8"/>
          <p:cNvSpPr/>
          <p:nvPr/>
        </p:nvSpPr>
        <p:spPr>
          <a:xfrm>
            <a:off x="3550844" y="1600200"/>
            <a:ext cx="502920" cy="502920"/>
          </a:xfrm>
          <a:prstGeom prst="ellipse">
            <a:avLst/>
          </a:prstGeom>
          <a:solidFill>
            <a:schemeClr val="accent1"/>
          </a:solidFill>
          <a:ln/>
        </p:spPr>
      </p:sp>
      <p:sp>
        <p:nvSpPr>
          <p:cNvPr id="11" name="Text 9"/>
          <p:cNvSpPr txBox="1"/>
          <p:nvPr/>
        </p:nvSpPr>
        <p:spPr>
          <a:xfrm>
            <a:off x="3550844"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8</a:t>
            </a:r>
            <a:endParaRPr lang="en-US" sz="1600" dirty="0"/>
          </a:p>
        </p:txBody>
      </p:sp>
      <p:sp>
        <p:nvSpPr>
          <p:cNvPr id="12" name="Text 10"/>
          <p:cNvSpPr txBox="1"/>
          <p:nvPr/>
        </p:nvSpPr>
        <p:spPr>
          <a:xfrm>
            <a:off x="4190924" y="1600200"/>
            <a:ext cx="1676324" cy="502920"/>
          </a:xfrm>
          <a:prstGeom prst="rect">
            <a:avLst/>
          </a:prstGeom>
          <a:noFill/>
          <a:ln/>
        </p:spPr>
        <p:txBody>
          <a:bodyPr wrap="square" lIns="0" tIns="0" rIns="0" bIns="0" rtlCol="0" anchor="ctr"/>
          <a:lstStyle/>
          <a:p>
            <a:pPr indent="0" marL="0">
              <a:buNone/>
            </a:pPr>
            <a:r>
              <a:rPr lang="en-US" sz="1500" b="1" dirty="0">
                <a:solidFill>
                  <a:schemeClr val="tx2"/>
                </a:solidFill>
              </a:rPr>
              <a:t>Identité et domaines</a:t>
            </a:r>
            <a:endParaRPr lang="en-US" sz="1500" dirty="0"/>
          </a:p>
        </p:txBody>
      </p:sp>
      <p:sp>
        <p:nvSpPr>
          <p:cNvPr id="13" name="Text 11"/>
          <p:cNvSpPr txBox="1"/>
          <p:nvPr/>
        </p:nvSpPr>
        <p:spPr>
          <a:xfrm>
            <a:off x="3550844" y="2240280"/>
            <a:ext cx="2270684"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IdP de l'app, groupes.</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Rôles séparés ; un tfvars et un état par domaine.</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Un domaine compromis n'expose pas les autres.</a:t>
            </a:r>
            <a:endParaRPr lang="en-US" sz="1200" dirty="0"/>
          </a:p>
        </p:txBody>
      </p:sp>
      <p:sp>
        <p:nvSpPr>
          <p:cNvPr id="14" name="Shape 12"/>
          <p:cNvSpPr/>
          <p:nvPr/>
        </p:nvSpPr>
        <p:spPr>
          <a:xfrm>
            <a:off x="6187288" y="1417320"/>
            <a:ext cx="2636444" cy="4709160"/>
          </a:xfrm>
          <a:prstGeom prst="roundRect">
            <a:avLst>
              <a:gd name="adj" fmla="val 2775"/>
            </a:avLst>
          </a:prstGeom>
          <a:solidFill>
            <a:schemeClr val="bg2"/>
          </a:solidFill>
          <a:ln/>
        </p:spPr>
      </p:sp>
      <p:sp>
        <p:nvSpPr>
          <p:cNvPr id="15" name="Shape 13"/>
          <p:cNvSpPr/>
          <p:nvPr/>
        </p:nvSpPr>
        <p:spPr>
          <a:xfrm>
            <a:off x="6370168" y="1600200"/>
            <a:ext cx="502920" cy="502920"/>
          </a:xfrm>
          <a:prstGeom prst="ellipse">
            <a:avLst/>
          </a:prstGeom>
          <a:solidFill>
            <a:schemeClr val="accent1"/>
          </a:solidFill>
          <a:ln/>
        </p:spPr>
      </p:sp>
      <p:sp>
        <p:nvSpPr>
          <p:cNvPr id="16" name="Text 14"/>
          <p:cNvSpPr txBox="1"/>
          <p:nvPr/>
        </p:nvSpPr>
        <p:spPr>
          <a:xfrm>
            <a:off x="6370168"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9</a:t>
            </a:r>
            <a:endParaRPr lang="en-US" sz="1600" dirty="0"/>
          </a:p>
        </p:txBody>
      </p:sp>
      <p:sp>
        <p:nvSpPr>
          <p:cNvPr id="17" name="Text 15"/>
          <p:cNvSpPr txBox="1"/>
          <p:nvPr/>
        </p:nvSpPr>
        <p:spPr>
          <a:xfrm>
            <a:off x="7010248" y="1600200"/>
            <a:ext cx="1676324" cy="502920"/>
          </a:xfrm>
          <a:prstGeom prst="rect">
            <a:avLst/>
          </a:prstGeom>
          <a:noFill/>
          <a:ln/>
        </p:spPr>
        <p:txBody>
          <a:bodyPr wrap="square" lIns="0" tIns="0" rIns="0" bIns="0" rtlCol="0" anchor="ctr"/>
          <a:lstStyle/>
          <a:p>
            <a:pPr indent="0" marL="0">
              <a:buNone/>
            </a:pPr>
            <a:r>
              <a:rPr lang="en-US" sz="1500" b="1" dirty="0">
                <a:solidFill>
                  <a:schemeClr val="tx2"/>
                </a:solidFill>
              </a:rPr>
              <a:t>Validation humaine</a:t>
            </a:r>
            <a:endParaRPr lang="en-US" sz="1500" dirty="0"/>
          </a:p>
        </p:txBody>
      </p:sp>
      <p:sp>
        <p:nvSpPr>
          <p:cNvPr id="18" name="Text 16"/>
          <p:cNvSpPr txBox="1"/>
          <p:nvPr/>
        </p:nvSpPr>
        <p:spPr>
          <a:xfrm>
            <a:off x="6370168" y="2240280"/>
            <a:ext cx="2270684"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Confirmations GE, outils destructifs.</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require_confirmation ; destructiveHint.</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Dernier rempart contre l'injection indirecte.</a:t>
            </a:r>
            <a:endParaRPr lang="en-US" sz="1200" dirty="0"/>
          </a:p>
        </p:txBody>
      </p:sp>
      <p:sp>
        <p:nvSpPr>
          <p:cNvPr id="19" name="Shape 17"/>
          <p:cNvSpPr/>
          <p:nvPr/>
        </p:nvSpPr>
        <p:spPr>
          <a:xfrm>
            <a:off x="9006611" y="1417320"/>
            <a:ext cx="2636444" cy="4709160"/>
          </a:xfrm>
          <a:prstGeom prst="roundRect">
            <a:avLst>
              <a:gd name="adj" fmla="val 2775"/>
            </a:avLst>
          </a:prstGeom>
          <a:solidFill>
            <a:schemeClr val="bg2"/>
          </a:solidFill>
          <a:ln/>
        </p:spPr>
      </p:sp>
      <p:sp>
        <p:nvSpPr>
          <p:cNvPr id="20" name="Shape 18"/>
          <p:cNvSpPr/>
          <p:nvPr/>
        </p:nvSpPr>
        <p:spPr>
          <a:xfrm>
            <a:off x="9189491" y="1600200"/>
            <a:ext cx="502920" cy="502920"/>
          </a:xfrm>
          <a:prstGeom prst="ellipse">
            <a:avLst/>
          </a:prstGeom>
          <a:solidFill>
            <a:schemeClr val="accent1"/>
          </a:solidFill>
          <a:ln/>
        </p:spPr>
      </p:sp>
      <p:sp>
        <p:nvSpPr>
          <p:cNvPr id="21" name="Text 19"/>
          <p:cNvSpPr txBox="1"/>
          <p:nvPr/>
        </p:nvSpPr>
        <p:spPr>
          <a:xfrm>
            <a:off x="9189491"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10</a:t>
            </a:r>
            <a:endParaRPr lang="en-US" sz="1600" dirty="0"/>
          </a:p>
        </p:txBody>
      </p:sp>
      <p:sp>
        <p:nvSpPr>
          <p:cNvPr id="22" name="Text 20"/>
          <p:cNvSpPr txBox="1"/>
          <p:nvPr/>
        </p:nvSpPr>
        <p:spPr>
          <a:xfrm>
            <a:off x="9829571" y="1600200"/>
            <a:ext cx="1676324" cy="502920"/>
          </a:xfrm>
          <a:prstGeom prst="rect">
            <a:avLst/>
          </a:prstGeom>
          <a:noFill/>
          <a:ln/>
        </p:spPr>
        <p:txBody>
          <a:bodyPr wrap="square" lIns="0" tIns="0" rIns="0" bIns="0" rtlCol="0" anchor="ctr"/>
          <a:lstStyle/>
          <a:p>
            <a:pPr indent="0" marL="0">
              <a:buNone/>
            </a:pPr>
            <a:r>
              <a:rPr lang="en-US" sz="1500" b="1" dirty="0">
                <a:solidFill>
                  <a:schemeClr val="tx2"/>
                </a:solidFill>
              </a:rPr>
              <a:t>Agent Registry</a:t>
            </a:r>
            <a:endParaRPr lang="en-US" sz="1500" dirty="0"/>
          </a:p>
        </p:txBody>
      </p:sp>
      <p:sp>
        <p:nvSpPr>
          <p:cNvPr id="23" name="Text 21"/>
          <p:cNvSpPr txBox="1"/>
          <p:nvPr/>
        </p:nvSpPr>
        <p:spPr>
          <a:xfrm>
            <a:off x="9189491" y="2240280"/>
            <a:ext cx="2270684" cy="3794760"/>
          </a:xfrm>
          <a:prstGeom prst="rect">
            <a:avLst/>
          </a:prstGeom>
          <a:noFill/>
          <a:ln/>
        </p:spPr>
        <p:txBody>
          <a:bodyPr wrap="square" lIns="0" tIns="0" rIns="0" bIns="0" rtlCol="0" anchor="t"/>
          <a:lstStyle/>
          <a:p>
            <a:pPr indent="0" marL="0">
              <a:spcAft>
                <a:spcPts val="600"/>
              </a:spcAft>
              <a:buNone/>
            </a:pPr>
            <a:r>
              <a:rPr lang="en-US" sz="1200" b="1" dirty="0">
                <a:solidFill>
                  <a:schemeClr val="accent1"/>
                </a:solidFill>
              </a:rPr>
              <a:t>Natif  </a:t>
            </a:r>
            <a:pPr indent="0" marL="0">
              <a:spcAft>
                <a:spcPts val="600"/>
              </a:spcAft>
              <a:buNone/>
            </a:pPr>
            <a:r>
              <a:rPr lang="en-US" sz="1200" dirty="0">
                <a:solidFill>
                  <a:schemeClr val="tx1"/>
                </a:solidFill>
              </a:rPr>
              <a:t>Registre ; partage désactivé.</a:t>
            </a:r>
            <a:endParaRPr lang="en-US" sz="1200" dirty="0"/>
          </a:p>
          <a:p>
            <a:pPr indent="0" marL="0">
              <a:spcAft>
                <a:spcPts val="600"/>
              </a:spcAft>
              <a:buNone/>
            </a:pPr>
            <a:r>
              <a:rPr lang="en-US" sz="1200" b="1" dirty="0">
                <a:solidFill>
                  <a:schemeClr val="accent1"/>
                </a:solidFill>
              </a:rPr>
              <a:t>Code  </a:t>
            </a:r>
            <a:pPr indent="0" marL="0">
              <a:spcAft>
                <a:spcPts val="600"/>
              </a:spcAft>
              <a:buNone/>
            </a:pPr>
            <a:r>
              <a:rPr lang="en-US" sz="1200" dirty="0">
                <a:solidFill>
                  <a:schemeClr val="tx1"/>
                </a:solidFill>
              </a:rPr>
              <a:t>Lecture utilisateurs, publication développeurs.</a:t>
            </a:r>
            <a:endParaRPr lang="en-US" sz="1200" dirty="0"/>
          </a:p>
          <a:p>
            <a:pPr indent="0" marL="0">
              <a:spcAft>
                <a:spcPts val="600"/>
              </a:spcAft>
              <a:buNone/>
            </a:pPr>
            <a:r>
              <a:rPr lang="en-US" sz="1200" b="1" dirty="0">
                <a:solidFill>
                  <a:schemeClr val="accent5"/>
                </a:solidFill>
              </a:rPr>
              <a:t>Pourquoi  </a:t>
            </a:r>
            <a:pPr indent="0" marL="0">
              <a:spcAft>
                <a:spcPts val="600"/>
              </a:spcAft>
              <a:buNone/>
            </a:pPr>
            <a:r>
              <a:rPr lang="en-US" sz="1200" dirty="0">
                <a:solidFill>
                  <a:schemeClr val="tx1"/>
                </a:solidFill>
              </a:rPr>
              <a:t>Hors registre = non gouverné, non joignable.</a:t>
            </a:r>
            <a:endParaRPr lang="en-US" sz="12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DÉVELOPPEURS</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 modèle d'agent sécurisé</a:t>
            </a:r>
            <a:endParaRPr lang="en-US" sz="3000" dirty="0"/>
          </a:p>
        </p:txBody>
      </p:sp>
      <p:sp>
        <p:nvSpPr>
          <p:cNvPr id="4" name="Shape 2"/>
          <p:cNvSpPr/>
          <p:nvPr/>
        </p:nvSpPr>
        <p:spPr>
          <a:xfrm>
            <a:off x="548640" y="1417320"/>
            <a:ext cx="6035040" cy="3749040"/>
          </a:xfrm>
          <a:prstGeom prst="roundRect">
            <a:avLst>
              <a:gd name="adj" fmla="val 1951"/>
            </a:avLst>
          </a:prstGeom>
          <a:solidFill>
            <a:srgbClr val="F4F6FA"/>
          </a:solidFill>
          <a:ln/>
        </p:spPr>
      </p:sp>
      <p:sp>
        <p:nvSpPr>
          <p:cNvPr id="5" name="Text 3"/>
          <p:cNvSpPr txBox="1"/>
          <p:nvPr/>
        </p:nvSpPr>
        <p:spPr>
          <a:xfrm>
            <a:off x="731520" y="1527048"/>
            <a:ext cx="5669280" cy="3529584"/>
          </a:xfrm>
          <a:prstGeom prst="rect">
            <a:avLst/>
          </a:prstGeom>
          <a:noFill/>
          <a:ln/>
        </p:spPr>
        <p:txBody>
          <a:bodyPr wrap="square" lIns="0" tIns="0" rIns="0" bIns="0" rtlCol="0" anchor="t"/>
          <a:lstStyle/>
          <a:p>
            <a:pPr indent="0" marL="0">
              <a:buNone/>
            </a:pPr>
            <a:r>
              <a:rPr lang="en-US" sz="1200" dirty="0">
                <a:solidFill>
                  <a:schemeClr val="tx1"/>
                </a:solidFill>
                <a:latin typeface="Consolas" pitchFamily="34" charset="0"/>
                <a:ea typeface="Consolas" pitchFamily="34" charset="-122"/>
                <a:cs typeface="Consolas" pitchFamily="34" charset="-120"/>
              </a:rPr>
              <a:t># §9 : toute écriture passe par un humain</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tools=[get_order,</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FunctionTool(refund_order,</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require_confirmation=needs_human)]</a:t>
            </a:r>
            <a:endParaRPr lang="en-US" sz="1200" dirty="0"/>
          </a:p>
          <a:p>
            <a:pPr indent="0" marL="0">
              <a:buNone/>
            </a:pP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§3 : Model Armor, mode fermé</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ModelArmorPlugin(config=ModelArmorConfig(</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prompt_template_name=os.environ["PROMPT_TEMPLATE"],</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response_template_name=os.environ["RESPONSE_TEMPLATE"],</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block_on_screening_failure=True))</a:t>
            </a:r>
            <a:endParaRPr lang="en-US" sz="1200" dirty="0"/>
          </a:p>
          <a:p>
            <a:pPr indent="0" marL="0">
              <a:buNone/>
            </a:pP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 Jamais d'agent déployé sans Model Armor</a:t>
            </a:r>
            <a:endParaRPr lang="en-US" sz="1200" dirty="0"/>
          </a:p>
          <a:p>
            <a:pPr indent="0" marL="0">
              <a:buNone/>
            </a:pPr>
            <a:r>
              <a:rPr lang="en-US" sz="1200" dirty="0">
                <a:solidFill>
                  <a:schemeClr val="tx1"/>
                </a:solidFill>
                <a:latin typeface="Consolas" pitchFamily="34" charset="0"/>
                <a:ea typeface="Consolas" pitchFamily="34" charset="-122"/>
                <a:cs typeface="Consolas" pitchFamily="34" charset="-120"/>
              </a:rPr>
              <a:t>raise RuntimeError("PROMPT_TEMPLATE manquant")</a:t>
            </a:r>
            <a:endParaRPr lang="en-US" sz="1200" dirty="0"/>
          </a:p>
        </p:txBody>
      </p:sp>
      <p:pic>
        <p:nvPicPr>
          <p:cNvPr id="6" name="Image 0" descr="preencoded.png">    </p:cNvPr>
          <p:cNvPicPr>
            <a:picLocks noChangeAspect="1"/>
          </p:cNvPicPr>
          <p:nvPr/>
        </p:nvPicPr>
        <p:blipFill>
          <a:blip r:embed="rId1"/>
          <a:stretch>
            <a:fillRect/>
          </a:stretch>
        </p:blipFill>
        <p:spPr>
          <a:xfrm>
            <a:off x="6949440" y="1508760"/>
            <a:ext cx="274320" cy="274320"/>
          </a:xfrm>
          <a:prstGeom prst="rect">
            <a:avLst/>
          </a:prstGeom>
        </p:spPr>
      </p:pic>
      <p:sp>
        <p:nvSpPr>
          <p:cNvPr id="7" name="Text 4"/>
          <p:cNvSpPr txBox="1"/>
          <p:nvPr/>
        </p:nvSpPr>
        <p:spPr>
          <a:xfrm>
            <a:off x="7360920" y="1463040"/>
            <a:ext cx="4297680" cy="365760"/>
          </a:xfrm>
          <a:prstGeom prst="rect">
            <a:avLst/>
          </a:prstGeom>
          <a:noFill/>
          <a:ln/>
        </p:spPr>
        <p:txBody>
          <a:bodyPr wrap="square" lIns="0" tIns="0" rIns="0" bIns="0" rtlCol="0" anchor="ctr"/>
          <a:lstStyle/>
          <a:p>
            <a:pPr indent="0" marL="0">
              <a:buNone/>
            </a:pPr>
            <a:r>
              <a:rPr lang="en-US" sz="1500" dirty="0">
                <a:solidFill>
                  <a:schemeClr val="tx1"/>
                </a:solidFill>
              </a:rPr>
              <a:t>Déployé sur Agent Runtime, par la CI</a:t>
            </a:r>
            <a:endParaRPr lang="en-US" sz="1500" dirty="0"/>
          </a:p>
        </p:txBody>
      </p:sp>
      <p:pic>
        <p:nvPicPr>
          <p:cNvPr id="8" name="Image 1" descr="preencoded.png">    </p:cNvPr>
          <p:cNvPicPr>
            <a:picLocks noChangeAspect="1"/>
          </p:cNvPicPr>
          <p:nvPr/>
        </p:nvPicPr>
        <p:blipFill>
          <a:blip r:embed="rId2"/>
          <a:stretch>
            <a:fillRect/>
          </a:stretch>
        </p:blipFill>
        <p:spPr>
          <a:xfrm>
            <a:off x="6949440" y="2039112"/>
            <a:ext cx="274320" cy="274320"/>
          </a:xfrm>
          <a:prstGeom prst="rect">
            <a:avLst/>
          </a:prstGeom>
        </p:spPr>
      </p:pic>
      <p:sp>
        <p:nvSpPr>
          <p:cNvPr id="9" name="Text 5"/>
          <p:cNvSpPr txBox="1"/>
          <p:nvPr/>
        </p:nvSpPr>
        <p:spPr>
          <a:xfrm>
            <a:off x="7360920" y="1993392"/>
            <a:ext cx="4297680" cy="365760"/>
          </a:xfrm>
          <a:prstGeom prst="rect">
            <a:avLst/>
          </a:prstGeom>
          <a:noFill/>
          <a:ln/>
        </p:spPr>
        <p:txBody>
          <a:bodyPr wrap="square" lIns="0" tIns="0" rIns="0" bIns="0" rtlCol="0" anchor="ctr"/>
          <a:lstStyle/>
          <a:p>
            <a:pPr indent="0" marL="0">
              <a:buNone/>
            </a:pPr>
            <a:r>
              <a:rPr lang="en-US" sz="1500" dirty="0">
                <a:solidFill>
                  <a:schemeClr val="tx1"/>
                </a:solidFill>
              </a:rPr>
              <a:t>Identité dédiée par agent</a:t>
            </a:r>
            <a:endParaRPr lang="en-US" sz="1500" dirty="0"/>
          </a:p>
        </p:txBody>
      </p:sp>
      <p:pic>
        <p:nvPicPr>
          <p:cNvPr id="10" name="Image 2" descr="preencoded.png">    </p:cNvPr>
          <p:cNvPicPr>
            <a:picLocks noChangeAspect="1"/>
          </p:cNvPicPr>
          <p:nvPr/>
        </p:nvPicPr>
        <p:blipFill>
          <a:blip r:embed="rId3"/>
          <a:stretch>
            <a:fillRect/>
          </a:stretch>
        </p:blipFill>
        <p:spPr>
          <a:xfrm>
            <a:off x="6949440" y="2569464"/>
            <a:ext cx="274320" cy="274320"/>
          </a:xfrm>
          <a:prstGeom prst="rect">
            <a:avLst/>
          </a:prstGeom>
        </p:spPr>
      </p:pic>
      <p:sp>
        <p:nvSpPr>
          <p:cNvPr id="11" name="Text 6"/>
          <p:cNvSpPr txBox="1"/>
          <p:nvPr/>
        </p:nvSpPr>
        <p:spPr>
          <a:xfrm>
            <a:off x="7360920" y="2523744"/>
            <a:ext cx="4297680" cy="365760"/>
          </a:xfrm>
          <a:prstGeom prst="rect">
            <a:avLst/>
          </a:prstGeom>
          <a:noFill/>
          <a:ln/>
        </p:spPr>
        <p:txBody>
          <a:bodyPr wrap="square" lIns="0" tIns="0" rIns="0" bIns="0" rtlCol="0" anchor="ctr"/>
          <a:lstStyle/>
          <a:p>
            <a:pPr indent="0" marL="0">
              <a:buNone/>
            </a:pPr>
            <a:r>
              <a:rPr lang="en-US" sz="1500" dirty="0">
                <a:solidFill>
                  <a:schemeClr val="tx1"/>
                </a:solidFill>
              </a:rPr>
              <a:t>ModelArmorPlugin, mode fermé</a:t>
            </a:r>
            <a:endParaRPr lang="en-US" sz="1500" dirty="0"/>
          </a:p>
        </p:txBody>
      </p:sp>
      <p:pic>
        <p:nvPicPr>
          <p:cNvPr id="12" name="Image 3" descr="preencoded.png">    </p:cNvPr>
          <p:cNvPicPr>
            <a:picLocks noChangeAspect="1"/>
          </p:cNvPicPr>
          <p:nvPr/>
        </p:nvPicPr>
        <p:blipFill>
          <a:blip r:embed="rId4"/>
          <a:stretch>
            <a:fillRect/>
          </a:stretch>
        </p:blipFill>
        <p:spPr>
          <a:xfrm>
            <a:off x="6949440" y="3099816"/>
            <a:ext cx="274320" cy="274320"/>
          </a:xfrm>
          <a:prstGeom prst="rect">
            <a:avLst/>
          </a:prstGeom>
        </p:spPr>
      </p:pic>
      <p:sp>
        <p:nvSpPr>
          <p:cNvPr id="13" name="Text 7"/>
          <p:cNvSpPr txBox="1"/>
          <p:nvPr/>
        </p:nvSpPr>
        <p:spPr>
          <a:xfrm>
            <a:off x="7360920" y="3054096"/>
            <a:ext cx="4297680" cy="365760"/>
          </a:xfrm>
          <a:prstGeom prst="rect">
            <a:avLst/>
          </a:prstGeom>
          <a:noFill/>
          <a:ln/>
        </p:spPr>
        <p:txBody>
          <a:bodyPr wrap="square" lIns="0" tIns="0" rIns="0" bIns="0" rtlCol="0" anchor="ctr"/>
          <a:lstStyle/>
          <a:p>
            <a:pPr indent="0" marL="0">
              <a:buNone/>
            </a:pPr>
            <a:r>
              <a:rPr lang="en-US" sz="1500" dirty="0">
                <a:solidFill>
                  <a:schemeClr val="tx1"/>
                </a:solidFill>
              </a:rPr>
              <a:t>Refus de démarrer sans Model Armor</a:t>
            </a:r>
            <a:endParaRPr lang="en-US" sz="1500" dirty="0"/>
          </a:p>
        </p:txBody>
      </p:sp>
      <p:pic>
        <p:nvPicPr>
          <p:cNvPr id="14" name="Image 4" descr="preencoded.png">    </p:cNvPr>
          <p:cNvPicPr>
            <a:picLocks noChangeAspect="1"/>
          </p:cNvPicPr>
          <p:nvPr/>
        </p:nvPicPr>
        <p:blipFill>
          <a:blip r:embed="rId5"/>
          <a:stretch>
            <a:fillRect/>
          </a:stretch>
        </p:blipFill>
        <p:spPr>
          <a:xfrm>
            <a:off x="6949440" y="3630168"/>
            <a:ext cx="274320" cy="274320"/>
          </a:xfrm>
          <a:prstGeom prst="rect">
            <a:avLst/>
          </a:prstGeom>
        </p:spPr>
      </p:pic>
      <p:sp>
        <p:nvSpPr>
          <p:cNvPr id="15" name="Text 8"/>
          <p:cNvSpPr txBox="1"/>
          <p:nvPr/>
        </p:nvSpPr>
        <p:spPr>
          <a:xfrm>
            <a:off x="7360920" y="3584448"/>
            <a:ext cx="4297680" cy="365760"/>
          </a:xfrm>
          <a:prstGeom prst="rect">
            <a:avLst/>
          </a:prstGeom>
          <a:noFill/>
          <a:ln/>
        </p:spPr>
        <p:txBody>
          <a:bodyPr wrap="square" lIns="0" tIns="0" rIns="0" bIns="0" rtlCol="0" anchor="ctr"/>
          <a:lstStyle/>
          <a:p>
            <a:pPr indent="0" marL="0">
              <a:buNone/>
            </a:pPr>
            <a:r>
              <a:rPr lang="en-US" sz="1500" dirty="0">
                <a:solidFill>
                  <a:schemeClr val="tx1"/>
                </a:solidFill>
              </a:rPr>
              <a:t>require_confirmation sur les écritures</a:t>
            </a:r>
            <a:endParaRPr lang="en-US" sz="1500" dirty="0"/>
          </a:p>
        </p:txBody>
      </p:sp>
      <p:pic>
        <p:nvPicPr>
          <p:cNvPr id="16" name="Image 5" descr="preencoded.png">    </p:cNvPr>
          <p:cNvPicPr>
            <a:picLocks noChangeAspect="1"/>
          </p:cNvPicPr>
          <p:nvPr/>
        </p:nvPicPr>
        <p:blipFill>
          <a:blip r:embed="rId6"/>
          <a:stretch>
            <a:fillRect/>
          </a:stretch>
        </p:blipFill>
        <p:spPr>
          <a:xfrm>
            <a:off x="6949440" y="4160520"/>
            <a:ext cx="274320" cy="274320"/>
          </a:xfrm>
          <a:prstGeom prst="rect">
            <a:avLst/>
          </a:prstGeom>
        </p:spPr>
      </p:pic>
      <p:sp>
        <p:nvSpPr>
          <p:cNvPr id="17" name="Text 9"/>
          <p:cNvSpPr txBox="1"/>
          <p:nvPr/>
        </p:nvSpPr>
        <p:spPr>
          <a:xfrm>
            <a:off x="7360920" y="4114800"/>
            <a:ext cx="4297680" cy="365760"/>
          </a:xfrm>
          <a:prstGeom prst="rect">
            <a:avLst/>
          </a:prstGeom>
          <a:noFill/>
          <a:ln/>
        </p:spPr>
        <p:txBody>
          <a:bodyPr wrap="square" lIns="0" tIns="0" rIns="0" bIns="0" rtlCol="0" anchor="ctr"/>
          <a:lstStyle/>
          <a:p>
            <a:pPr indent="0" marL="0">
              <a:buNone/>
            </a:pPr>
            <a:r>
              <a:rPr lang="en-US" sz="1500" dirty="0">
                <a:solidFill>
                  <a:schemeClr val="tx1"/>
                </a:solidFill>
              </a:rPr>
              <a:t>MCP : readOnlyHint / destructiveHint</a:t>
            </a:r>
            <a:endParaRPr lang="en-US" sz="1500" dirty="0"/>
          </a:p>
        </p:txBody>
      </p:sp>
      <p:pic>
        <p:nvPicPr>
          <p:cNvPr id="18" name="Image 6" descr="preencoded.png">    </p:cNvPr>
          <p:cNvPicPr>
            <a:picLocks noChangeAspect="1"/>
          </p:cNvPicPr>
          <p:nvPr/>
        </p:nvPicPr>
        <p:blipFill>
          <a:blip r:embed="rId7"/>
          <a:stretch>
            <a:fillRect/>
          </a:stretch>
        </p:blipFill>
        <p:spPr>
          <a:xfrm>
            <a:off x="6949440" y="4690872"/>
            <a:ext cx="274320" cy="274320"/>
          </a:xfrm>
          <a:prstGeom prst="rect">
            <a:avLst/>
          </a:prstGeom>
        </p:spPr>
      </p:pic>
      <p:sp>
        <p:nvSpPr>
          <p:cNvPr id="19" name="Text 10"/>
          <p:cNvSpPr txBox="1"/>
          <p:nvPr/>
        </p:nvSpPr>
        <p:spPr>
          <a:xfrm>
            <a:off x="7360920" y="4645152"/>
            <a:ext cx="4297680" cy="365760"/>
          </a:xfrm>
          <a:prstGeom prst="rect">
            <a:avLst/>
          </a:prstGeom>
          <a:noFill/>
          <a:ln/>
        </p:spPr>
        <p:txBody>
          <a:bodyPr wrap="square" lIns="0" tIns="0" rIns="0" bIns="0" rtlCol="0" anchor="ctr"/>
          <a:lstStyle/>
          <a:p>
            <a:pPr indent="0" marL="0">
              <a:buNone/>
            </a:pPr>
            <a:r>
              <a:rPr lang="en-US" sz="1500" dirty="0">
                <a:solidFill>
                  <a:schemeClr val="tx1"/>
                </a:solidFill>
              </a:rPr>
              <a:t>Sortie via Agent Gateway</a:t>
            </a:r>
            <a:endParaRPr lang="en-US" sz="1500" dirty="0"/>
          </a:p>
        </p:txBody>
      </p:sp>
      <p:sp>
        <p:nvSpPr>
          <p:cNvPr id="20" name="Shape 11"/>
          <p:cNvSpPr/>
          <p:nvPr/>
        </p:nvSpPr>
        <p:spPr>
          <a:xfrm>
            <a:off x="548640" y="5394960"/>
            <a:ext cx="11094415" cy="731520"/>
          </a:xfrm>
          <a:prstGeom prst="roundRect">
            <a:avLst>
              <a:gd name="adj" fmla="val 10000"/>
            </a:avLst>
          </a:prstGeom>
          <a:solidFill>
            <a:schemeClr val="bg2"/>
          </a:solidFill>
          <a:ln/>
        </p:spPr>
      </p:sp>
      <p:sp>
        <p:nvSpPr>
          <p:cNvPr id="21" name="Text 12"/>
          <p:cNvSpPr txBox="1"/>
          <p:nvPr/>
        </p:nvSpPr>
        <p:spPr>
          <a:xfrm>
            <a:off x="777240" y="5532120"/>
            <a:ext cx="10637215" cy="457200"/>
          </a:xfrm>
          <a:prstGeom prst="rect">
            <a:avLst/>
          </a:prstGeom>
          <a:noFill/>
          <a:ln/>
        </p:spPr>
        <p:txBody>
          <a:bodyPr wrap="square" lIns="0" tIns="0" rIns="0" bIns="0" rtlCol="0" anchor="ctr"/>
          <a:lstStyle/>
          <a:p>
            <a:pPr indent="0" marL="0">
              <a:buNone/>
            </a:pPr>
            <a:r>
              <a:rPr lang="en-US" sz="1500" dirty="0">
                <a:solidFill>
                  <a:schemeClr val="tx2"/>
                </a:solidFill>
              </a:rPr>
              <a:t>Essai local : LOCAL_DEV=1 adk web .  →  « Rembourse 10 € sur CMD-1002 »  →  l'interface demande une confirmation.</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3</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Prouver : 22 tests, un journal par test</a:t>
            </a:r>
            <a:endParaRPr lang="en-US" sz="3000" dirty="0"/>
          </a:p>
        </p:txBody>
      </p:sp>
      <p:sp>
        <p:nvSpPr>
          <p:cNvPr id="4" name="Shape 2"/>
          <p:cNvSpPr/>
          <p:nvPr/>
        </p:nvSpPr>
        <p:spPr>
          <a:xfrm>
            <a:off x="10957255" y="411480"/>
            <a:ext cx="685800" cy="685800"/>
          </a:xfrm>
          <a:prstGeom prst="ellipse">
            <a:avLst/>
          </a:prstGeom>
          <a:solidFill>
            <a:schemeClr val="accent5"/>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rPr>
              <a:t>3</a:t>
            </a:r>
            <a:endParaRPr lang="en-US" sz="2200" dirty="0"/>
          </a:p>
        </p:txBody>
      </p:sp>
      <p:sp>
        <p:nvSpPr>
          <p:cNvPr id="6" name="Text 4"/>
          <p:cNvSpPr txBox="1"/>
          <p:nvPr/>
        </p:nvSpPr>
        <p:spPr>
          <a:xfrm>
            <a:off x="548640" y="1371600"/>
            <a:ext cx="3606698" cy="274320"/>
          </a:xfrm>
          <a:prstGeom prst="rect">
            <a:avLst/>
          </a:prstGeom>
          <a:noFill/>
          <a:ln/>
        </p:spPr>
        <p:txBody>
          <a:bodyPr wrap="square" lIns="0" tIns="0" rIns="0" bIns="0" rtlCol="0" anchor="t"/>
          <a:lstStyle/>
          <a:p>
            <a:pPr indent="0" marL="0">
              <a:buNone/>
            </a:pPr>
            <a:r>
              <a:rPr lang="en-US" sz="1300" b="1" dirty="0">
                <a:solidFill>
                  <a:schemeClr val="accent5"/>
                </a:solidFill>
              </a:rPr>
              <a:t>Qui  </a:t>
            </a:r>
            <a:pPr indent="0" marL="0">
              <a:buNone/>
            </a:pPr>
            <a:r>
              <a:rPr lang="en-US" sz="1300" dirty="0">
                <a:solidFill>
                  <a:schemeClr val="tx1"/>
                </a:solidFill>
              </a:rPr>
              <a:t>sécurité (exécution), PM (suivi)</a:t>
            </a:r>
            <a:endParaRPr lang="en-US" sz="1300" dirty="0"/>
          </a:p>
        </p:txBody>
      </p:sp>
      <p:sp>
        <p:nvSpPr>
          <p:cNvPr id="7" name="Text 5"/>
          <p:cNvSpPr txBox="1"/>
          <p:nvPr/>
        </p:nvSpPr>
        <p:spPr>
          <a:xfrm>
            <a:off x="4246778" y="1371600"/>
            <a:ext cx="3606698" cy="274320"/>
          </a:xfrm>
          <a:prstGeom prst="rect">
            <a:avLst/>
          </a:prstGeom>
          <a:noFill/>
          <a:ln/>
        </p:spPr>
        <p:txBody>
          <a:bodyPr wrap="square" lIns="0" tIns="0" rIns="0" bIns="0" rtlCol="0" anchor="t"/>
          <a:lstStyle/>
          <a:p>
            <a:pPr indent="0" marL="0">
              <a:buNone/>
            </a:pPr>
            <a:r>
              <a:rPr lang="en-US" sz="1300" b="1" dirty="0">
                <a:solidFill>
                  <a:schemeClr val="accent5"/>
                </a:solidFill>
              </a:rPr>
              <a:t>Durée  </a:t>
            </a:r>
            <a:pPr indent="0" marL="0">
              <a:buNone/>
            </a:pPr>
            <a:r>
              <a:rPr lang="en-US" sz="1300" dirty="0">
                <a:solidFill>
                  <a:schemeClr val="tx1"/>
                </a:solidFill>
              </a:rPr>
              <a:t>semaines 3–4</a:t>
            </a:r>
            <a:endParaRPr lang="en-US" sz="1300" dirty="0"/>
          </a:p>
        </p:txBody>
      </p:sp>
      <p:sp>
        <p:nvSpPr>
          <p:cNvPr id="8" name="Text 6"/>
          <p:cNvSpPr txBox="1"/>
          <p:nvPr/>
        </p:nvSpPr>
        <p:spPr>
          <a:xfrm>
            <a:off x="7944917" y="1371600"/>
            <a:ext cx="3606698" cy="274320"/>
          </a:xfrm>
          <a:prstGeom prst="rect">
            <a:avLst/>
          </a:prstGeom>
          <a:noFill/>
          <a:ln/>
        </p:spPr>
        <p:txBody>
          <a:bodyPr wrap="square" lIns="0" tIns="0" rIns="0" bIns="0" rtlCol="0" anchor="t"/>
          <a:lstStyle/>
          <a:p>
            <a:pPr indent="0" marL="0">
              <a:buNone/>
            </a:pPr>
            <a:r>
              <a:rPr lang="en-US" sz="1300" b="1" dirty="0">
                <a:solidFill>
                  <a:schemeClr val="accent5"/>
                </a:solidFill>
              </a:rPr>
              <a:t>Guide  </a:t>
            </a:r>
            <a:pPr indent="0" marL="0">
              <a:buNone/>
            </a:pPr>
            <a:r>
              <a:rPr lang="en-US" sz="1300" dirty="0">
                <a:solidFill>
                  <a:schemeClr val="tx1"/>
                </a:solidFill>
              </a:rPr>
              <a:t>docs/03-plan-de-tests.md</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1280160"/>
                <a:gridCol w="4114800"/>
                <a:gridCol w="3017520"/>
                <a:gridCol w="2679192"/>
              </a:tblGrid>
              <a:tr h="0">
                <a:tc>
                  <a:txBody>
                    <a:bodyPr/>
                    <a:lstStyle/>
                    <a:p>
                      <a:pPr indent="0" marL="0">
                        <a:buNone/>
                      </a:pPr>
                      <a:r>
                        <a:rPr lang="en-US" sz="1300" b="1" dirty="0">
                          <a:solidFill>
                            <a:schemeClr val="bg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Test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Attendu</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Preuve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T01–T07</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Jailbreak, IBAN, carte, NIR, URL ; affaiblir un template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Bloqués ; plancher refuse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Script ; audit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T08–T10</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Jailbreak vers l'agent ; appel Gemini direct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Bloqué ; journalisé puis bloqué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SanitizeOperationLogEntry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T11–T12</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Remboursement ; outil MCP destructif</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Confirmation demandée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Interface, traces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T13–T15</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Lien externe inconnu ; fichier de B ; PDF piégé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Non chargé ; invisible ; quarantaine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Navigateur ; CSV</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T16–T19</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Hors groupe ; admin GE ; allUsers ; agent hors CI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Refusés ou alerte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PERMISSION_DENIED ; e-mail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T20–T22</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verify_controls ; PR template ; hors réseau</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Tout OK ; alerte + SIEM ; violation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Sortie ; SIEM ; VPC-SC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0" name="Shape 7"/>
          <p:cNvSpPr/>
          <p:nvPr/>
        </p:nvSpPr>
        <p:spPr>
          <a:xfrm>
            <a:off x="548640" y="5257800"/>
            <a:ext cx="11094415" cy="868680"/>
          </a:xfrm>
          <a:prstGeom prst="roundRect">
            <a:avLst>
              <a:gd name="adj" fmla="val 8421"/>
            </a:avLst>
          </a:prstGeom>
          <a:solidFill>
            <a:srgbClr val="E8F3EC"/>
          </a:solidFill>
          <a:ln/>
        </p:spPr>
      </p:sp>
      <p:sp>
        <p:nvSpPr>
          <p:cNvPr id="11" name="Text 8"/>
          <p:cNvSpPr txBox="1"/>
          <p:nvPr/>
        </p:nvSpPr>
        <p:spPr>
          <a:xfrm>
            <a:off x="777240" y="5394960"/>
            <a:ext cx="10637215" cy="594360"/>
          </a:xfrm>
          <a:prstGeom prst="rect">
            <a:avLst/>
          </a:prstGeom>
          <a:noFill/>
          <a:ln/>
        </p:spPr>
        <p:txBody>
          <a:bodyPr wrap="square" lIns="0" tIns="0" rIns="0" bIns="0" rtlCol="0" anchor="ctr"/>
          <a:lstStyle/>
          <a:p>
            <a:pPr indent="0" marL="0">
              <a:buNone/>
            </a:pPr>
            <a:r>
              <a:rPr lang="en-US" sz="1500" dirty="0">
                <a:solidFill>
                  <a:schemeClr val="accent5"/>
                </a:solidFill>
              </a:rPr>
              <a:t>Passage en production : T01–T12, T14, T16, T17, T20, T21 OK. Les autres OK, ou risque accepté par écrit par le RSSI.</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4</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Exploiter : le journal quotidien</a:t>
            </a:r>
            <a:endParaRPr lang="en-US" sz="3000" dirty="0"/>
          </a:p>
        </p:txBody>
      </p:sp>
      <p:sp>
        <p:nvSpPr>
          <p:cNvPr id="4" name="Shape 2"/>
          <p:cNvSpPr/>
          <p:nvPr/>
        </p:nvSpPr>
        <p:spPr>
          <a:xfrm>
            <a:off x="10957255" y="411480"/>
            <a:ext cx="685800" cy="685800"/>
          </a:xfrm>
          <a:prstGeom prst="ellipse">
            <a:avLst/>
          </a:prstGeom>
          <a:solidFill>
            <a:schemeClr val="tx2"/>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rPr>
              <a:t>4</a:t>
            </a:r>
            <a:endParaRPr lang="en-US" sz="2200" dirty="0"/>
          </a:p>
        </p:txBody>
      </p:sp>
      <p:sp>
        <p:nvSpPr>
          <p:cNvPr id="6" name="Text 4"/>
          <p:cNvSpPr txBox="1"/>
          <p:nvPr/>
        </p:nvSpPr>
        <p:spPr>
          <a:xfrm>
            <a:off x="548640" y="1371600"/>
            <a:ext cx="3606698" cy="274320"/>
          </a:xfrm>
          <a:prstGeom prst="rect">
            <a:avLst/>
          </a:prstGeom>
          <a:noFill/>
          <a:ln/>
        </p:spPr>
        <p:txBody>
          <a:bodyPr wrap="square" lIns="0" tIns="0" rIns="0" bIns="0" rtlCol="0" anchor="t"/>
          <a:lstStyle/>
          <a:p>
            <a:pPr indent="0" marL="0">
              <a:buNone/>
            </a:pPr>
            <a:r>
              <a:rPr lang="en-US" sz="1300" b="1" dirty="0">
                <a:solidFill>
                  <a:schemeClr val="tx2"/>
                </a:solidFill>
              </a:rPr>
              <a:t>Qui  </a:t>
            </a:r>
            <a:pPr indent="0" marL="0">
              <a:buNone/>
            </a:pPr>
            <a:r>
              <a:rPr lang="en-US" sz="1300" dirty="0">
                <a:solidFill>
                  <a:schemeClr val="tx1"/>
                </a:solidFill>
              </a:rPr>
              <a:t>sécurité / SOC</a:t>
            </a:r>
            <a:endParaRPr lang="en-US" sz="1300" dirty="0"/>
          </a:p>
        </p:txBody>
      </p:sp>
      <p:sp>
        <p:nvSpPr>
          <p:cNvPr id="7" name="Text 5"/>
          <p:cNvSpPr txBox="1"/>
          <p:nvPr/>
        </p:nvSpPr>
        <p:spPr>
          <a:xfrm>
            <a:off x="4246778" y="1371600"/>
            <a:ext cx="3606698" cy="274320"/>
          </a:xfrm>
          <a:prstGeom prst="rect">
            <a:avLst/>
          </a:prstGeom>
          <a:noFill/>
          <a:ln/>
        </p:spPr>
        <p:txBody>
          <a:bodyPr wrap="square" lIns="0" tIns="0" rIns="0" bIns="0" rtlCol="0" anchor="t"/>
          <a:lstStyle/>
          <a:p>
            <a:pPr indent="0" marL="0">
              <a:buNone/>
            </a:pPr>
            <a:r>
              <a:rPr lang="en-US" sz="1300" b="1" dirty="0">
                <a:solidFill>
                  <a:schemeClr val="tx2"/>
                </a:solidFill>
              </a:rPr>
              <a:t>Durée  </a:t>
            </a:r>
            <a:pPr indent="0" marL="0">
              <a:buNone/>
            </a:pPr>
            <a:r>
              <a:rPr lang="en-US" sz="1300" dirty="0">
                <a:solidFill>
                  <a:schemeClr val="tx1"/>
                </a:solidFill>
              </a:rPr>
              <a:t>10 min par jour</a:t>
            </a:r>
            <a:endParaRPr lang="en-US" sz="1300" dirty="0"/>
          </a:p>
        </p:txBody>
      </p:sp>
      <p:sp>
        <p:nvSpPr>
          <p:cNvPr id="8" name="Text 6"/>
          <p:cNvSpPr txBox="1"/>
          <p:nvPr/>
        </p:nvSpPr>
        <p:spPr>
          <a:xfrm>
            <a:off x="7944917" y="1371600"/>
            <a:ext cx="3606698" cy="274320"/>
          </a:xfrm>
          <a:prstGeom prst="rect">
            <a:avLst/>
          </a:prstGeom>
          <a:noFill/>
          <a:ln/>
        </p:spPr>
        <p:txBody>
          <a:bodyPr wrap="square" lIns="0" tIns="0" rIns="0" bIns="0" rtlCol="0" anchor="t"/>
          <a:lstStyle/>
          <a:p>
            <a:pPr indent="0" marL="0">
              <a:buNone/>
            </a:pPr>
            <a:r>
              <a:rPr lang="en-US" sz="1300" b="1" dirty="0">
                <a:solidFill>
                  <a:schemeClr val="tx2"/>
                </a:solidFill>
              </a:rPr>
              <a:t>Guide  </a:t>
            </a:r>
            <a:pPr indent="0" marL="0">
              <a:buNone/>
            </a:pPr>
            <a:r>
              <a:rPr lang="en-US" sz="1300" dirty="0">
                <a:solidFill>
                  <a:schemeClr val="tx1"/>
                </a:solidFill>
              </a:rPr>
              <a:t>docs/04-exploitation-journaliere.md</a:t>
            </a:r>
            <a:endParaRPr lang="en-US" sz="13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91672" cy="914400"/>
        </p:xfrm>
        <a:graphic>
          <a:graphicData uri="http://schemas.openxmlformats.org/drawingml/2006/table">
            <a:tbl>
              <a:tblPr/>
              <a:tblGrid>
                <a:gridCol w="2011680"/>
                <a:gridCol w="5120640"/>
                <a:gridCol w="3959352"/>
              </a:tblGrid>
              <a:tr h="0">
                <a:tc>
                  <a:txBody>
                    <a:bodyPr/>
                    <a:lstStyle/>
                    <a:p>
                      <a:pPr indent="0" marL="0">
                        <a:buNone/>
                      </a:pPr>
                      <a:r>
                        <a:rPr lang="en-US" sz="1400" b="1" dirty="0">
                          <a:solidFill>
                            <a:schemeClr val="bg1"/>
                          </a:solidFill>
                        </a:rPr>
                        <a:t>Fréquence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Quoi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Outil</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Chaque jour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Changements, blocages, Shadow AI, accès refusés, VPC-SC ; alertes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daily_report.sh, Alerting</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Chaque semaine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Faux positifs Model Armor ; nouveaux agents au registre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Log Analytics, Agent Registry</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Chaque mois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Conformité et inventaire Shadow AI archivés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verify_controls.sh, shadow_ai_inventory.sh</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Chaque trimestre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Groupes, liste blanche, conservation, exceptions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IAM, terraform.tfvars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graphicFrame>
        <p:nvGraphicFramePr>
          <p:cNvPr id="35" name="Table 1"/>
          <p:cNvGraphicFramePr>
            <a:graphicFrameLocks noGrp="1"/>
          </p:cNvGraphicFramePr>
          <p:nvPr>
            <p:extLst>
              <p:ext uri="{D42A27DB-BD31-4B8C-83A1-F6EECF244321}">
                <p14:modId xmlns:p14="http://schemas.microsoft.com/office/powerpoint/2010/main" val="1579011935"/>
              </p:ext>
            </p:extLst>
          </p:nvPr>
        </p:nvGraphicFramePr>
        <p:xfrm>
          <a:off x="548640" y="4160520"/>
          <a:ext cx="11091672" cy="914400"/>
        </p:xfrm>
        <a:graphic>
          <a:graphicData uri="http://schemas.openxmlformats.org/drawingml/2006/table">
            <a:tbl>
              <a:tblPr/>
              <a:tblGrid>
                <a:gridCol w="6035040"/>
                <a:gridCol w="3474720"/>
                <a:gridCol w="1581912"/>
              </a:tblGrid>
              <a:tr h="0">
                <a:tc>
                  <a:txBody>
                    <a:bodyPr/>
                    <a:lstStyle/>
                    <a:p>
                      <a:pPr indent="0" marL="0">
                        <a:buNone/>
                      </a:pPr>
                      <a:r>
                        <a:rPr lang="en-US" sz="1300" b="1" dirty="0">
                          <a:solidFill>
                            <a:schemeClr val="bg1"/>
                          </a:solidFill>
                        </a:rPr>
                        <a:t>Journal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Où</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Durée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Audit admin et accès aux données, verdicts Model Armor, VPC-SC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Bucket ge-security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365 j</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Usage Gemini Enterprise (contient des questions)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ge-usage, sécurité seule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90 j</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Copie temps réel pour le SOC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Pub/Sub → SIEM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Selon SOC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PHASE 4</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Quand une alerte sonne</a:t>
            </a:r>
            <a:endParaRPr lang="en-US" sz="3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2560320"/>
                <a:gridCol w="3108960"/>
                <a:gridCol w="5422392"/>
              </a:tblGrid>
              <a:tr h="0">
                <a:tc>
                  <a:txBody>
                    <a:bodyPr/>
                    <a:lstStyle/>
                    <a:p>
                      <a:pPr indent="0" marL="0">
                        <a:buNone/>
                      </a:pPr>
                      <a:r>
                        <a:rPr lang="en-US" sz="1400" b="1" dirty="0">
                          <a:solidFill>
                            <a:schemeClr val="bg1"/>
                          </a:solidFill>
                        </a:rPr>
                        <a:t>Alerte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Première question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Si la réponse est non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Garde-fou modifié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Une PR Terraform correspond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Incident : terraform apply remet la configuration validée ; retirer les droits ; RSSI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Pic de blocages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Un seul utilisateur, ou beaucoup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Un seul : abus (charte). Beaucoup : faux positif, ajuster par PR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Service public / agent créé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PR et inscription au registre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Contacter l'auteur ; retirer allUsers, arrêter ou régulariser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Demande Access Approval</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Le ticket support est-il connu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Refuser ; sinon approuver pour la durée minimale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Fuite suspectée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Retirer l'accès ; désactiver la clé KMS si besoin ; exporter les journaux ; DPO (72 h)</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TRANSPARENCE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Sept points de la note à corriger</a:t>
            </a:r>
            <a:endParaRPr lang="en-US" sz="3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457200"/>
                <a:gridCol w="3291840"/>
                <a:gridCol w="3931920"/>
                <a:gridCol w="3410712"/>
              </a:tblGrid>
              <a:tr h="0">
                <a:tc>
                  <a:txBody>
                    <a:bodyPr/>
                    <a:lstStyle/>
                    <a:p>
                      <a:pPr indent="0" marL="0">
                        <a:buNone/>
                      </a:pPr>
                      <a:r>
                        <a:rPr lang="en-US" sz="1300" b="1" dirty="0">
                          <a:solidFill>
                            <a:schemeClr val="bg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La note dit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La réalité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Ce que nous faisons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1</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Exemple JSON Model Armor</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Champs invalides : refusé par l'API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Syntaxe correcte dans le code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2</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Config de base = données Acme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Orientée US : ni IBAN, ni NIR, ni CNI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Config avancée, DLP France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3</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 Detect and redact »</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Dans GE, une détection bloque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 Détecter et bloquer »</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4</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Filtre d'URL = Echo Leak couvert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Seulement les URL connues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Test T13, sortie, humain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5</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Model Armor protège tous les modèles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Pas les agents personnalisés dans 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Plugin + plancher Agent Platform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6</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Le SWP filtre la sortie de l'IA</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GE ne sort pas par notre VPC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Agent Gateway ; SWP pour nos charges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7</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WIF Entra / Okta</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Pas de connecteurs Workspace ; changer efface l'historique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Décision avant la production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6"/>
                </a:solidFill>
              </a:rPr>
              <a:t>CONCLUSION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bg1"/>
                </a:solidFill>
              </a:rPr>
              <a:t>Pourquoi cette approche est la bonne</a:t>
            </a:r>
            <a:endParaRPr lang="en-US" sz="3000" dirty="0"/>
          </a:p>
        </p:txBody>
      </p:sp>
      <p:sp>
        <p:nvSpPr>
          <p:cNvPr id="4" name="Shape 2"/>
          <p:cNvSpPr/>
          <p:nvPr/>
        </p:nvSpPr>
        <p:spPr>
          <a:xfrm>
            <a:off x="548640" y="1600200"/>
            <a:ext cx="502920" cy="502920"/>
          </a:xfrm>
          <a:prstGeom prst="ellipse">
            <a:avLst/>
          </a:prstGeom>
          <a:solidFill>
            <a:schemeClr val="accent1"/>
          </a:solidFill>
          <a:ln/>
        </p:spPr>
      </p:sp>
      <p:sp>
        <p:nvSpPr>
          <p:cNvPr id="5" name="Text 3"/>
          <p:cNvSpPr txBox="1"/>
          <p:nvPr/>
        </p:nvSpPr>
        <p:spPr>
          <a:xfrm>
            <a:off x="548640"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6" name="Text 4"/>
          <p:cNvSpPr txBox="1"/>
          <p:nvPr/>
        </p:nvSpPr>
        <p:spPr>
          <a:xfrm>
            <a:off x="1280160" y="1600200"/>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Protéger dès la semaine 1  </a:t>
            </a:r>
            <a:pPr indent="0" marL="0">
              <a:buNone/>
            </a:pPr>
            <a:r>
              <a:rPr lang="en-US" sz="1700" dirty="0">
                <a:solidFill>
                  <a:schemeClr val="accent6"/>
                </a:solidFill>
              </a:rPr>
              <a:t>avec le natif Google, sans attendre le code</a:t>
            </a:r>
            <a:endParaRPr lang="en-US" sz="1700" dirty="0"/>
          </a:p>
        </p:txBody>
      </p:sp>
      <p:sp>
        <p:nvSpPr>
          <p:cNvPr id="7" name="Shape 5"/>
          <p:cNvSpPr/>
          <p:nvPr/>
        </p:nvSpPr>
        <p:spPr>
          <a:xfrm>
            <a:off x="548640" y="2313432"/>
            <a:ext cx="502920" cy="502920"/>
          </a:xfrm>
          <a:prstGeom prst="ellipse">
            <a:avLst/>
          </a:prstGeom>
          <a:solidFill>
            <a:schemeClr val="accent1"/>
          </a:solidFill>
          <a:ln/>
        </p:spPr>
      </p:sp>
      <p:sp>
        <p:nvSpPr>
          <p:cNvPr id="8" name="Text 6"/>
          <p:cNvSpPr txBox="1"/>
          <p:nvPr/>
        </p:nvSpPr>
        <p:spPr>
          <a:xfrm>
            <a:off x="548640" y="2313432"/>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9" name="Text 7"/>
          <p:cNvSpPr txBox="1"/>
          <p:nvPr/>
        </p:nvSpPr>
        <p:spPr>
          <a:xfrm>
            <a:off x="1280160" y="2313432"/>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Ne rien casser  </a:t>
            </a:r>
            <a:pPr indent="0" marL="0">
              <a:buNone/>
            </a:pPr>
            <a:r>
              <a:rPr lang="en-US" sz="1700" dirty="0">
                <a:solidFill>
                  <a:schemeClr val="accent6"/>
                </a:solidFill>
              </a:rPr>
              <a:t>ce qui peut bloquer passe d'abord par l'observation</a:t>
            </a:r>
            <a:endParaRPr lang="en-US" sz="1700" dirty="0"/>
          </a:p>
        </p:txBody>
      </p:sp>
      <p:sp>
        <p:nvSpPr>
          <p:cNvPr id="10" name="Shape 8"/>
          <p:cNvSpPr/>
          <p:nvPr/>
        </p:nvSpPr>
        <p:spPr>
          <a:xfrm>
            <a:off x="548640" y="3026664"/>
            <a:ext cx="502920" cy="502920"/>
          </a:xfrm>
          <a:prstGeom prst="ellipse">
            <a:avLst/>
          </a:prstGeom>
          <a:solidFill>
            <a:schemeClr val="accent1"/>
          </a:solidFill>
          <a:ln/>
        </p:spPr>
      </p:sp>
      <p:sp>
        <p:nvSpPr>
          <p:cNvPr id="11" name="Text 9"/>
          <p:cNvSpPr txBox="1"/>
          <p:nvPr/>
        </p:nvSpPr>
        <p:spPr>
          <a:xfrm>
            <a:off x="548640" y="3026664"/>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2" name="Text 10"/>
          <p:cNvSpPr txBox="1"/>
          <p:nvPr/>
        </p:nvSpPr>
        <p:spPr>
          <a:xfrm>
            <a:off x="1280160" y="3026664"/>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Durer  </a:t>
            </a:r>
            <a:pPr indent="0" marL="0">
              <a:buNone/>
            </a:pPr>
            <a:r>
              <a:rPr lang="en-US" sz="1700" dirty="0">
                <a:solidFill>
                  <a:schemeClr val="accent6"/>
                </a:solidFill>
              </a:rPr>
              <a:t>tout finit en code relu, reproductible par domaine</a:t>
            </a:r>
            <a:endParaRPr lang="en-US" sz="1700" dirty="0"/>
          </a:p>
        </p:txBody>
      </p:sp>
      <p:sp>
        <p:nvSpPr>
          <p:cNvPr id="13" name="Shape 11"/>
          <p:cNvSpPr/>
          <p:nvPr/>
        </p:nvSpPr>
        <p:spPr>
          <a:xfrm>
            <a:off x="548640" y="3739896"/>
            <a:ext cx="502920" cy="502920"/>
          </a:xfrm>
          <a:prstGeom prst="ellipse">
            <a:avLst/>
          </a:prstGeom>
          <a:solidFill>
            <a:schemeClr val="accent1"/>
          </a:solidFill>
          <a:ln/>
        </p:spPr>
      </p:sp>
      <p:sp>
        <p:nvSpPr>
          <p:cNvPr id="14" name="Text 12"/>
          <p:cNvSpPr txBox="1"/>
          <p:nvPr/>
        </p:nvSpPr>
        <p:spPr>
          <a:xfrm>
            <a:off x="548640" y="3739896"/>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5" name="Text 13"/>
          <p:cNvSpPr txBox="1"/>
          <p:nvPr/>
        </p:nvSpPr>
        <p:spPr>
          <a:xfrm>
            <a:off x="1280160" y="3739896"/>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Se prouver  </a:t>
            </a:r>
            <a:pPr indent="0" marL="0">
              <a:buNone/>
            </a:pPr>
            <a:r>
              <a:rPr lang="en-US" sz="1700" dirty="0">
                <a:solidFill>
                  <a:schemeClr val="accent6"/>
                </a:solidFill>
              </a:rPr>
              <a:t>22 tests, une commande de conformité, un journal quotidien</a:t>
            </a:r>
            <a:endParaRPr lang="en-US" sz="1700" dirty="0"/>
          </a:p>
        </p:txBody>
      </p:sp>
      <p:sp>
        <p:nvSpPr>
          <p:cNvPr id="16" name="Shape 14"/>
          <p:cNvSpPr/>
          <p:nvPr/>
        </p:nvSpPr>
        <p:spPr>
          <a:xfrm>
            <a:off x="548640" y="4453128"/>
            <a:ext cx="502920" cy="502920"/>
          </a:xfrm>
          <a:prstGeom prst="ellipse">
            <a:avLst/>
          </a:prstGeom>
          <a:solidFill>
            <a:schemeClr val="accent1"/>
          </a:solidFill>
          <a:ln/>
        </p:spPr>
      </p:sp>
      <p:sp>
        <p:nvSpPr>
          <p:cNvPr id="17" name="Text 15"/>
          <p:cNvSpPr txBox="1"/>
          <p:nvPr/>
        </p:nvSpPr>
        <p:spPr>
          <a:xfrm>
            <a:off x="548640" y="4453128"/>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18" name="Text 16"/>
          <p:cNvSpPr txBox="1"/>
          <p:nvPr/>
        </p:nvSpPr>
        <p:spPr>
          <a:xfrm>
            <a:off x="1280160" y="4453128"/>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Corriger la note  </a:t>
            </a:r>
            <a:pPr indent="0" marL="0">
              <a:buNone/>
            </a:pPr>
            <a:r>
              <a:rPr lang="en-US" sz="1700" dirty="0">
                <a:solidFill>
                  <a:schemeClr val="accent6"/>
                </a:solidFill>
              </a:rPr>
              <a:t>là où elle promettait ce qui n'existe pas</a:t>
            </a:r>
            <a:endParaRPr lang="en-US" sz="1700" dirty="0"/>
          </a:p>
        </p:txBody>
      </p:sp>
      <p:sp>
        <p:nvSpPr>
          <p:cNvPr id="19" name="prochaine"/>
          <p:cNvSpPr/>
          <p:nvPr/>
        </p:nvSpPr>
        <p:spPr>
          <a:xfrm>
            <a:off x="7863840" y="1600200"/>
            <a:ext cx="3779215" cy="3291840"/>
          </a:xfrm>
          <a:prstGeom prst="roundRect">
            <a:avLst>
              <a:gd name="adj" fmla="val 2222"/>
            </a:avLst>
          </a:prstGeom>
          <a:solidFill>
            <a:schemeClr val="accent1"/>
          </a:solidFill>
          <a:ln/>
        </p:spPr>
      </p:sp>
      <p:sp>
        <p:nvSpPr>
          <p:cNvPr id="20" name="Text 18"/>
          <p:cNvSpPr txBox="1"/>
          <p:nvPr/>
        </p:nvSpPr>
        <p:spPr>
          <a:xfrm>
            <a:off x="8138160" y="1828800"/>
            <a:ext cx="3474720" cy="411480"/>
          </a:xfrm>
          <a:prstGeom prst="rect">
            <a:avLst/>
          </a:prstGeom>
          <a:noFill/>
          <a:ln/>
        </p:spPr>
        <p:txBody>
          <a:bodyPr wrap="square" lIns="0" tIns="0" rIns="0" bIns="0" rtlCol="0" anchor="t"/>
          <a:lstStyle/>
          <a:p>
            <a:pPr indent="0" marL="0">
              <a:buNone/>
            </a:pPr>
            <a:r>
              <a:rPr lang="en-US" sz="2000" b="1" dirty="0">
                <a:solidFill>
                  <a:schemeClr val="bg1"/>
                </a:solidFill>
              </a:rPr>
              <a:t>Prochaine étape</a:t>
            </a:r>
            <a:endParaRPr lang="en-US" sz="2000" dirty="0"/>
          </a:p>
        </p:txBody>
      </p:sp>
      <p:sp>
        <p:nvSpPr>
          <p:cNvPr id="21" name="Text 19"/>
          <p:cNvSpPr txBox="1"/>
          <p:nvPr/>
        </p:nvSpPr>
        <p:spPr>
          <a:xfrm>
            <a:off x="8138160" y="2331720"/>
            <a:ext cx="3230575" cy="2377440"/>
          </a:xfrm>
          <a:prstGeom prst="rect">
            <a:avLst/>
          </a:prstGeom>
          <a:noFill/>
          <a:ln/>
        </p:spPr>
        <p:txBody>
          <a:bodyPr wrap="square" lIns="0" tIns="0" rIns="0" bIns="0" rtlCol="0" anchor="t"/>
          <a:lstStyle/>
          <a:p>
            <a:pPr indent="0" marL="0">
              <a:buNone/>
            </a:pPr>
            <a:r>
              <a:rPr lang="en-US" sz="1500" dirty="0">
                <a:solidFill>
                  <a:schemeClr val="bg1"/>
                </a:solidFill>
              </a:rPr>
              <a:t>Atelier de deux heures (sécurité, plateforme, PM, DPO) pour acter les quatre décisions : IdP, SIEM, Access Transparency, exception MCP. Puis phase 1 dans le projet de recette.</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Securite Gemini Enterprise">
  <a:themeElements>
    <a:clrScheme name="Securite Gemini Enterprise">
      <a:dk1>
        <a:srgbClr val="1C2333"/>
      </a:dk1>
      <a:lt1>
        <a:srgbClr val="FFFFFF"/>
      </a:lt1>
      <a:dk2>
        <a:srgbClr val="14213D"/>
      </a:dk2>
      <a:lt2>
        <a:srgbClr val="EEF2F9"/>
      </a:lt2>
      <a:accent1>
        <a:srgbClr val="2F6FDE"/>
      </a:accent1>
      <a:accent2>
        <a:srgbClr val="1F4FA8"/>
      </a:accent2>
      <a:accent3>
        <a:srgbClr val="5B6B8C"/>
      </a:accent3>
      <a:accent4>
        <a:srgbClr val="C75B12"/>
      </a:accent4>
      <a:accent5>
        <a:srgbClr val="1E7A4C"/>
      </a:accent5>
      <a:accent6>
        <a:srgbClr val="8FB3F5"/>
      </a:accent6>
      <a:hlink>
        <a:srgbClr val="2F6FDE"/>
      </a:hlink>
      <a:folHlink>
        <a:srgbClr val="1F4FA8"/>
      </a:folHlink>
    </a:clrScheme>
    <a:fontScheme name="Securite Gemini Enterpris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Projet Gemini Enterprise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Gemini Enterprise - Note de sécurité Acme</dc:title>
  <dc:subject>Mise en conformité avec la note de sécurité</dc:subject>
  <dc:creator>Équipe projet Gemini Enterprise</dc:creator>
  <cp:lastModifiedBy>Équipe projet Gemini Enterprise</cp:lastModifiedBy>
  <cp:revision>1</cp:revision>
  <dcterms:created xsi:type="dcterms:W3CDTF">2026-10-05T15:18:19Z</dcterms:created>
  <dcterms:modified xsi:type="dcterms:W3CDTF">2026-10-05T15:18:19Z</dcterms:modified>
</cp:coreProperties>
</file>